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23" autoAdjust="0"/>
  </p:normalViewPr>
  <p:slideViewPr>
    <p:cSldViewPr snapToGrid="0">
      <p:cViewPr varScale="1">
        <p:scale>
          <a:sx n="113" d="100"/>
          <a:sy n="113" d="100"/>
        </p:scale>
        <p:origin x="4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3.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ECC6A-E282-4877-9199-1DA6F89F43D5}" type="datetimeFigureOut">
              <a:rPr lang="sr-Latn-RS" smtClean="0"/>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EC72B-5EA3-4345-8348-C8B2C90B6D29}" type="slidenum">
              <a:rPr lang="sr-Latn-RS" smtClean="0"/>
            </a:fld>
            <a:endParaRPr lang="sr-Latn-R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5"/>
          </p:nvPr>
        </p:nvSpPr>
        <p:spPr/>
        <p:txBody>
          <a:bodyPr/>
          <a:lstStyle/>
          <a:p>
            <a:fld id="{A05EC72B-5EA3-4345-8348-C8B2C90B6D29}" type="slidenum">
              <a:rPr lang="sr-Latn-RS" smtClean="0"/>
            </a:fld>
            <a:endParaRPr lang="sr-Latn-R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89640" y="3836213"/>
            <a:ext cx="9151320" cy="2038155"/>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endParaRPr lang="en-US" dirty="0"/>
          </a:p>
        </p:txBody>
      </p:sp>
      <p:sp>
        <p:nvSpPr>
          <p:cNvPr id="3" name="Subtitle 2"/>
          <p:cNvSpPr>
            <a:spLocks noGrp="1"/>
          </p:cNvSpPr>
          <p:nvPr>
            <p:ph type="subTitle" idx="1"/>
          </p:nvPr>
        </p:nvSpPr>
        <p:spPr>
          <a:xfrm>
            <a:off x="598621" y="5867767"/>
            <a:ext cx="9142340" cy="814427"/>
          </a:xfrm>
        </p:spPr>
        <p:txBody>
          <a:bodyPr>
            <a:normAutofit/>
          </a:bodyPr>
          <a:lstStyle>
            <a:lvl1pPr marL="0" indent="0" algn="l">
              <a:buNone/>
              <a:defRPr sz="3735" b="0" i="0">
                <a:solidFill>
                  <a:schemeClr val="accent1">
                    <a:lumMod val="40000"/>
                    <a:lumOff val="60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5"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r>
              <a:rPr lang="en-US"/>
              <a:t>Click icon to add picture</a:t>
            </a:r>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027DDC75-8B3F-4821-B63E-5C8FDA708085}"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pic>
        <p:nvPicPr>
          <p:cNvPr id="7" name="Picture 6" descr="E:\websites\free-power-point-templates\2012\logos.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7967"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01650"/>
            <a:ext cx="10994760" cy="1025351"/>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598621" y="1800147"/>
            <a:ext cx="10994760" cy="4556204"/>
          </a:xfrm>
        </p:spPr>
        <p:txBody>
          <a:bodyPr/>
          <a:lstStyle>
            <a:lvl1pPr algn="l">
              <a:defRPr sz="3735">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672760"/>
            <a:ext cx="8777173" cy="1018033"/>
          </a:xfrm>
        </p:spPr>
        <p:txBody>
          <a:bodyPr>
            <a:normAutofit/>
          </a:bodyPr>
          <a:lstStyle>
            <a:lvl1pPr algn="l">
              <a:defRPr sz="4800">
                <a:solidFill>
                  <a:srgbClr val="C00000"/>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610709" y="1894400"/>
            <a:ext cx="8755087" cy="4458817"/>
          </a:xfrm>
        </p:spPr>
        <p:txBody>
          <a:bodyPr/>
          <a:lstStyle>
            <a:lvl1pPr>
              <a:defRPr sz="3735">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5"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027DDC75-8B3F-4821-B63E-5C8FDA708085}"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027DDC75-8B3F-4821-B63E-5C8FDA708085}"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5599" y="524315"/>
            <a:ext cx="10769195" cy="960893"/>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723279" y="2188317"/>
            <a:ext cx="5386917" cy="639763"/>
          </a:xfrm>
        </p:spPr>
        <p:txBody>
          <a:bodyPr anchor="b"/>
          <a:lstStyle>
            <a:lvl1pPr marL="0" indent="0" algn="ctr">
              <a:buNone/>
              <a:defRPr sz="3200" b="1">
                <a:solidFill>
                  <a:schemeClr val="bg1"/>
                </a:solidFill>
              </a:defRPr>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endParaRPr lang="en-US"/>
          </a:p>
        </p:txBody>
      </p:sp>
      <p:sp>
        <p:nvSpPr>
          <p:cNvPr id="4" name="Content Placeholder 3"/>
          <p:cNvSpPr>
            <a:spLocks noGrp="1"/>
          </p:cNvSpPr>
          <p:nvPr>
            <p:ph sz="half" idx="2"/>
          </p:nvPr>
        </p:nvSpPr>
        <p:spPr>
          <a:xfrm>
            <a:off x="723279" y="2818180"/>
            <a:ext cx="5386917" cy="3035059"/>
          </a:xfrm>
        </p:spPr>
        <p:txBody>
          <a:bodyPr/>
          <a:lstStyle>
            <a:lvl1pPr algn="ctr">
              <a:defRPr sz="3200">
                <a:solidFill>
                  <a:schemeClr val="bg1"/>
                </a:solidFill>
              </a:defRPr>
            </a:lvl1pPr>
            <a:lvl2pPr algn="ctr">
              <a:defRPr sz="2665">
                <a:solidFill>
                  <a:schemeClr val="bg1"/>
                </a:solidFill>
              </a:defRPr>
            </a:lvl2pPr>
            <a:lvl3pPr algn="ctr">
              <a:defRPr sz="2400">
                <a:solidFill>
                  <a:schemeClr val="bg1"/>
                </a:solidFill>
              </a:defRPr>
            </a:lvl3pPr>
            <a:lvl4pPr algn="ctr">
              <a:defRPr sz="2135">
                <a:solidFill>
                  <a:schemeClr val="bg1"/>
                </a:solidFill>
              </a:defRPr>
            </a:lvl4pPr>
            <a:lvl5pPr algn="ctr">
              <a:defRPr sz="2135">
                <a:solidFill>
                  <a:schemeClr val="bg1"/>
                </a:solidFill>
              </a:defRPr>
            </a:lvl5pPr>
            <a:lvl6pPr>
              <a:defRPr sz="2135"/>
            </a:lvl6pPr>
            <a:lvl7pPr>
              <a:defRPr sz="2135"/>
            </a:lvl7pPr>
            <a:lvl8pPr>
              <a:defRPr sz="2135"/>
            </a:lvl8pPr>
            <a:lvl9pPr>
              <a:defRPr sz="213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6103441" y="2188317"/>
            <a:ext cx="5389033" cy="639763"/>
          </a:xfrm>
        </p:spPr>
        <p:txBody>
          <a:bodyPr anchor="b"/>
          <a:lstStyle>
            <a:lvl1pPr marL="0" indent="0" algn="ctr">
              <a:buNone/>
              <a:defRPr sz="3200" b="1">
                <a:solidFill>
                  <a:schemeClr val="bg1"/>
                </a:solidFill>
              </a:defRPr>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endParaRPr lang="en-US"/>
          </a:p>
        </p:txBody>
      </p:sp>
      <p:sp>
        <p:nvSpPr>
          <p:cNvPr id="6" name="Content Placeholder 5"/>
          <p:cNvSpPr>
            <a:spLocks noGrp="1"/>
          </p:cNvSpPr>
          <p:nvPr>
            <p:ph sz="quarter" idx="4"/>
          </p:nvPr>
        </p:nvSpPr>
        <p:spPr>
          <a:xfrm>
            <a:off x="6103441" y="2818180"/>
            <a:ext cx="5389033" cy="3035059"/>
          </a:xfrm>
        </p:spPr>
        <p:txBody>
          <a:bodyPr/>
          <a:lstStyle>
            <a:lvl1pPr algn="ctr">
              <a:defRPr sz="3200">
                <a:solidFill>
                  <a:schemeClr val="bg1"/>
                </a:solidFill>
              </a:defRPr>
            </a:lvl1pPr>
            <a:lvl2pPr algn="ctr">
              <a:defRPr sz="2665">
                <a:solidFill>
                  <a:schemeClr val="bg1"/>
                </a:solidFill>
              </a:defRPr>
            </a:lvl2pPr>
            <a:lvl3pPr algn="ctr">
              <a:defRPr sz="2400">
                <a:solidFill>
                  <a:schemeClr val="bg1"/>
                </a:solidFill>
              </a:defRPr>
            </a:lvl3pPr>
            <a:lvl4pPr algn="ctr">
              <a:defRPr sz="2135">
                <a:solidFill>
                  <a:schemeClr val="bg1"/>
                </a:solidFill>
              </a:defRPr>
            </a:lvl4pPr>
            <a:lvl5pPr algn="ctr">
              <a:defRPr sz="2135">
                <a:solidFill>
                  <a:schemeClr val="bg1"/>
                </a:solidFill>
              </a:defRPr>
            </a:lvl5pPr>
            <a:lvl6pPr>
              <a:defRPr sz="2135"/>
            </a:lvl6pPr>
            <a:lvl7pPr>
              <a:defRPr sz="2135"/>
            </a:lvl7pPr>
            <a:lvl8pPr>
              <a:defRPr sz="2135"/>
            </a:lvl8pPr>
            <a:lvl9pPr>
              <a:defRPr sz="213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027DDC75-8B3F-4821-B63E-5C8FDA708085}" type="datetimeFigureOut">
              <a:rPr lang="sr-Latn-RS" smtClean="0"/>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027DDC75-8B3F-4821-B63E-5C8FDA708085}" type="datetimeFigureOut">
              <a:rPr lang="sr-Latn-RS" smtClean="0"/>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DDC75-8B3F-4821-B63E-5C8FDA708085}" type="datetimeFigureOut">
              <a:rPr lang="sr-Latn-RS" smtClean="0"/>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5" b="1"/>
            </a:lvl1pPr>
          </a:lstStyle>
          <a:p>
            <a:r>
              <a:rPr lang="en-US"/>
              <a:t>Click to edit Master title style</a:t>
            </a:r>
            <a:endParaRPr lang="en-US"/>
          </a:p>
        </p:txBody>
      </p:sp>
      <p:sp>
        <p:nvSpPr>
          <p:cNvPr id="3" name="Content Placeholder 2"/>
          <p:cNvSpPr>
            <a:spLocks noGrp="1"/>
          </p:cNvSpPr>
          <p:nvPr>
            <p:ph idx="1"/>
          </p:nvPr>
        </p:nvSpPr>
        <p:spPr>
          <a:xfrm>
            <a:off x="4766733" y="273052"/>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027DDC75-8B3F-4821-B63E-5C8FDA708085}"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374E3A7-FAD2-4FAF-ABA9-8A3DF21DAA73}" type="slidenum">
              <a:rPr lang="sr-Latn-RS" smtClean="0"/>
            </a:fld>
            <a:endParaRPr lang="sr-Latn-R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4.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027DDC75-8B3F-4821-B63E-5C8FDA708085}" type="datetimeFigureOut">
              <a:rPr lang="sr-Latn-RS" smtClean="0"/>
            </a:fld>
            <a:endParaRPr lang="sr-Latn-R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B374E3A7-FAD2-4FAF-ABA9-8A3DF21DAA73}" type="slidenum">
              <a:rPr lang="sr-Latn-RS" smtClean="0"/>
            </a:fld>
            <a:endParaRPr lang="sr-Latn-RS"/>
          </a:p>
        </p:txBody>
      </p:sp>
      <p:sp>
        <p:nvSpPr>
          <p:cNvPr id="7" name="TextBox 6"/>
          <p:cNvSpPr txBox="1"/>
          <p:nvPr/>
        </p:nvSpPr>
        <p:spPr>
          <a:xfrm>
            <a:off x="-12200" y="6951663"/>
            <a:ext cx="11186167" cy="666977"/>
          </a:xfrm>
          <a:prstGeom prst="rect">
            <a:avLst/>
          </a:prstGeom>
          <a:noFill/>
        </p:spPr>
        <p:txBody>
          <a:bodyPr wrap="square" rtlCol="0">
            <a:spAutoFit/>
          </a:bodyPr>
          <a:lstStyle/>
          <a:p>
            <a:r>
              <a:rPr lang="en-US" sz="1865" dirty="0">
                <a:solidFill>
                  <a:schemeClr val="bg1">
                    <a:lumMod val="65000"/>
                  </a:schemeClr>
                </a:solidFill>
              </a:rPr>
              <a:t>This presentation uses a free template provided by FPPT.com</a:t>
            </a:r>
            <a:endParaRPr lang="en-US" sz="1865" dirty="0">
              <a:solidFill>
                <a:schemeClr val="bg1">
                  <a:lumMod val="65000"/>
                </a:schemeClr>
              </a:solidFill>
            </a:endParaRPr>
          </a:p>
          <a:p>
            <a:r>
              <a:rPr lang="en-US" sz="1865" dirty="0">
                <a:solidFill>
                  <a:schemeClr val="bg1">
                    <a:lumMod val="65000"/>
                  </a:schemeClr>
                </a:solidFill>
              </a:rPr>
              <a:t>www.free-power-point-templates.com</a:t>
            </a:r>
            <a:endParaRPr lang="en-US" sz="1865" dirty="0">
              <a:solidFill>
                <a:schemeClr val="bg1">
                  <a:lumMod val="6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3.png"/><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2.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88" y="3929346"/>
            <a:ext cx="4923654" cy="2038155"/>
          </a:xfrm>
        </p:spPr>
        <p:txBody>
          <a:bodyPr>
            <a:normAutofit/>
          </a:bodyPr>
          <a:lstStyle/>
          <a:p>
            <a:pPr marL="127000">
              <a:spcBef>
                <a:spcPts val="335"/>
              </a:spcBef>
              <a:spcAft>
                <a:spcPts val="0"/>
              </a:spcAft>
            </a:pPr>
            <a:r>
              <a:rPr lang="en-US" sz="1800" b="1" dirty="0">
                <a:solidFill>
                  <a:schemeClr val="accent1">
                    <a:lumMod val="20000"/>
                    <a:lumOff val="80000"/>
                  </a:schemeClr>
                </a:solidFill>
                <a:effectLst/>
                <a:latin typeface="Times New Roman" panose="02020603050405020304" pitchFamily="18" charset="0"/>
                <a:ea typeface="Times New Roman" panose="02020603050405020304" pitchFamily="18" charset="0"/>
              </a:rPr>
              <a:t>Metabolism of water and elements. </a:t>
            </a:r>
            <a:r>
              <a:rPr lang="en-US" sz="1800" dirty="0">
                <a:solidFill>
                  <a:schemeClr val="accent1">
                    <a:lumMod val="20000"/>
                    <a:lumOff val="80000"/>
                  </a:schemeClr>
                </a:solidFill>
                <a:effectLst/>
                <a:latin typeface="Times New Roman" panose="02020603050405020304" pitchFamily="18" charset="0"/>
                <a:ea typeface="Times New Roman" panose="02020603050405020304" pitchFamily="18" charset="0"/>
              </a:rPr>
              <a:t>Metabolism</a:t>
            </a:r>
            <a:br>
              <a:rPr lang="sr-Latn-RS" sz="1800" dirty="0">
                <a:solidFill>
                  <a:schemeClr val="accent1">
                    <a:lumMod val="20000"/>
                    <a:lumOff val="80000"/>
                  </a:schemeClr>
                </a:solidFill>
                <a:effectLst/>
                <a:latin typeface="Times New Roman" panose="02020603050405020304" pitchFamily="18" charset="0"/>
                <a:ea typeface="Times New Roman" panose="02020603050405020304" pitchFamily="18" charset="0"/>
              </a:rPr>
            </a:br>
            <a:r>
              <a:rPr lang="en-US" sz="1800" dirty="0">
                <a:solidFill>
                  <a:schemeClr val="accent1">
                    <a:lumMod val="20000"/>
                    <a:lumOff val="80000"/>
                  </a:schemeClr>
                </a:solidFill>
                <a:effectLst/>
                <a:latin typeface="Times New Roman" panose="02020603050405020304" pitchFamily="18" charset="0"/>
                <a:ea typeface="Times New Roman" panose="02020603050405020304" pitchFamily="18" charset="0"/>
              </a:rPr>
              <a:t>water and elements, inorganic substances – minerals; Tissues; Liver.</a:t>
            </a:r>
            <a:endParaRPr lang="sr-Latn-RS" sz="3600" dirty="0">
              <a:solidFill>
                <a:schemeClr val="accent1">
                  <a:lumMod val="20000"/>
                  <a:lumOff val="80000"/>
                </a:schemeClr>
              </a:solidFill>
            </a:endParaRPr>
          </a:p>
        </p:txBody>
      </p:sp>
      <p:sp>
        <p:nvSpPr>
          <p:cNvPr id="3" name="Subtitle 2"/>
          <p:cNvSpPr>
            <a:spLocks noGrp="1"/>
          </p:cNvSpPr>
          <p:nvPr>
            <p:ph type="subTitle" idx="1"/>
          </p:nvPr>
        </p:nvSpPr>
        <p:spPr/>
        <p:txBody>
          <a:bodyPr>
            <a:normAutofit fontScale="40000" lnSpcReduction="20000"/>
          </a:bodyPr>
          <a:lstStyle/>
          <a:p>
            <a:r>
              <a:rPr lang="en-US" dirty="0">
                <a:solidFill>
                  <a:schemeClr val="tx1"/>
                </a:solidFill>
              </a:rPr>
              <a:t>Associate professor </a:t>
            </a:r>
            <a:endParaRPr lang="en-US" dirty="0">
              <a:solidFill>
                <a:schemeClr val="tx1"/>
              </a:solidFill>
            </a:endParaRPr>
          </a:p>
          <a:p>
            <a:r>
              <a:rPr lang="en-US" dirty="0">
                <a:solidFill>
                  <a:schemeClr val="tx1"/>
                </a:solidFill>
              </a:rPr>
              <a:t>Dr. Petar Canovic </a:t>
            </a:r>
            <a:r>
              <a:rPr lang="sr-Latn-RS" b="0" i="0" dirty="0">
                <a:solidFill>
                  <a:schemeClr val="tx1"/>
                </a:solidFill>
                <a:effectLst/>
              </a:rPr>
              <a:t>MD, Ph.D.</a:t>
            </a:r>
            <a:endParaRPr lang="en-US" b="0" i="0" dirty="0">
              <a:solidFill>
                <a:schemeClr val="tx1"/>
              </a:solidFill>
              <a:effectLst/>
            </a:endParaRPr>
          </a:p>
          <a:p>
            <a:r>
              <a:rPr lang="en-US" b="0" i="0" dirty="0">
                <a:solidFill>
                  <a:schemeClr val="tx1"/>
                </a:solidFill>
                <a:effectLst/>
              </a:rPr>
              <a:t>University of Kragujevac, Serbia, Faculty of Medical Sciences, Department of Biochemistry</a:t>
            </a:r>
            <a:endParaRPr lang="sr-Latn-R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Constituents of Extracellular</a:t>
            </a:r>
            <a:br>
              <a:rPr lang="en-US" dirty="0">
                <a:solidFill>
                  <a:schemeClr val="tx1"/>
                </a:solidFill>
              </a:rPr>
            </a:br>
            <a:r>
              <a:rPr lang="en-US" dirty="0">
                <a:solidFill>
                  <a:schemeClr val="tx1"/>
                </a:solidFill>
              </a:rPr>
              <a:t>and Intracellular Fluids</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intracellular fluid is separated from the extracellular </a:t>
            </a:r>
            <a:r>
              <a:rPr lang="en-US" sz="1800" b="0" i="0" u="none" strike="noStrike" baseline="0" dirty="0">
                <a:solidFill>
                  <a:srgbClr val="FF0000"/>
                </a:solidFill>
                <a:latin typeface="TimesTen-Roman"/>
              </a:rPr>
              <a:t>fluid by a cell membrane that is highly permeable to water but not to most of the electrolytes in the body</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In contrast to the extracellular fluid, the intracellular fluid contains only small quantities of sodium and chloride ions and almost no calcium ions</a:t>
            </a:r>
            <a:endParaRPr lang="en-US" sz="1800" b="0" i="0" u="none" strike="noStrike" baseline="0" dirty="0">
              <a:latin typeface="TimesTen-Roman"/>
            </a:endParaRPr>
          </a:p>
          <a:p>
            <a:pPr algn="l"/>
            <a:r>
              <a:rPr lang="sr-Latn-RS" sz="1800" b="0" i="0" u="none" strike="noStrike" baseline="0" dirty="0">
                <a:latin typeface="TimesTen-Roman"/>
              </a:rPr>
              <a:t>Instead, </a:t>
            </a:r>
            <a:r>
              <a:rPr lang="sr-Latn-RS" sz="1800" b="0" i="0" u="none" strike="noStrike" baseline="0" dirty="0">
                <a:solidFill>
                  <a:srgbClr val="FF0000"/>
                </a:solidFill>
                <a:latin typeface="TimesTen-Roman"/>
              </a:rPr>
              <a:t>it</a:t>
            </a:r>
            <a:r>
              <a:rPr lang="en-US" sz="1800" b="0" i="0" u="none" strike="noStrike" baseline="0" dirty="0">
                <a:solidFill>
                  <a:srgbClr val="FF0000"/>
                </a:solidFill>
                <a:latin typeface="TimesTen-Roman"/>
              </a:rPr>
              <a:t> contains large amounts of potassium and phosphate </a:t>
            </a:r>
            <a:r>
              <a:rPr lang="sr-Latn-RS" sz="1800" b="0" i="0" u="none" strike="noStrike" baseline="0" dirty="0">
                <a:solidFill>
                  <a:srgbClr val="FF0000"/>
                </a:solidFill>
                <a:latin typeface="TimesTen-Roman"/>
              </a:rPr>
              <a:t>ions plus </a:t>
            </a:r>
            <a:r>
              <a:rPr lang="sr-Latn-RS" sz="1800" b="0" i="0" u="none" strike="noStrike" baseline="0" dirty="0">
                <a:latin typeface="TimesTen-Roman"/>
              </a:rPr>
              <a:t>moderate quantities of magnesium and</a:t>
            </a:r>
            <a:r>
              <a:rPr lang="en-US" sz="1800" b="0" i="0" u="none" strike="noStrike" baseline="0" dirty="0">
                <a:latin typeface="TimesTen-Roman"/>
              </a:rPr>
              <a:t> sulfate ions, all of which have low concentrations in the </a:t>
            </a:r>
            <a:r>
              <a:rPr lang="sr-Latn-RS" sz="1800" b="0" i="0" u="none" strike="noStrike" baseline="0" dirty="0">
                <a:latin typeface="TimesTen-Roman"/>
              </a:rPr>
              <a:t>extracellular fluid</a:t>
            </a:r>
            <a:endParaRPr lang="en-US" sz="1800" b="0" i="0" u="none" strike="noStrike" baseline="0" dirty="0">
              <a:latin typeface="TimesTen-Roman"/>
            </a:endParaRPr>
          </a:p>
          <a:p>
            <a:pPr algn="l"/>
            <a:r>
              <a:rPr lang="en-US" sz="1800" b="0" i="0" u="none" strike="noStrike" baseline="0" dirty="0">
                <a:latin typeface="TimesTen-Roman"/>
              </a:rPr>
              <a:t>Also, cells contain large amounts of protein, almost four times as much as in the plasma</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457765" y="2914010"/>
            <a:ext cx="2734235" cy="39439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Multiple Functions of the</a:t>
            </a:r>
            <a:br>
              <a:rPr lang="en-US" dirty="0">
                <a:solidFill>
                  <a:schemeClr val="tx1"/>
                </a:solidFill>
              </a:rPr>
            </a:br>
            <a:r>
              <a:rPr lang="en-US" dirty="0">
                <a:solidFill>
                  <a:schemeClr val="tx1"/>
                </a:solidFill>
              </a:rPr>
              <a:t>Kidneys in Homeostasis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solidFill>
                  <a:srgbClr val="FF0000"/>
                </a:solidFill>
                <a:latin typeface="TimesTen-Roman"/>
              </a:rPr>
              <a:t>Excretion of metabolic waste products and foreign chemicals</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Regulation of water and electrolyte balances</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Regulation of body fluid osmolality and electrolyte concentrations</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Regulation of arterial pressure</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Regulation of acid-base balance</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Secretion, metabolism, and excretion of hormones</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Gluconeogenesis</a:t>
            </a:r>
            <a:endParaRPr lang="sr-Latn-RS"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Reabsorption and Secretion</a:t>
            </a:r>
            <a:br>
              <a:rPr lang="en-US" dirty="0">
                <a:solidFill>
                  <a:schemeClr val="tx1"/>
                </a:solidFill>
              </a:rPr>
            </a:br>
            <a:r>
              <a:rPr lang="en-US" dirty="0">
                <a:solidFill>
                  <a:schemeClr val="tx1"/>
                </a:solidFill>
              </a:rPr>
              <a:t>by the Renal Tubules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As the glomerular filtrate enters the renal tubules, it flows sequentially through the successive parts of the tubule—</a:t>
            </a:r>
            <a:r>
              <a:rPr lang="en-US" sz="1800" b="0" i="0" u="none" strike="noStrike" baseline="0" dirty="0">
                <a:solidFill>
                  <a:srgbClr val="FF0000"/>
                </a:solidFill>
                <a:latin typeface="TimesTen-Roman"/>
              </a:rPr>
              <a:t>the </a:t>
            </a:r>
            <a:r>
              <a:rPr lang="en-US" sz="1800" b="0" i="1" u="none" strike="noStrike" baseline="0" dirty="0">
                <a:solidFill>
                  <a:srgbClr val="FF0000"/>
                </a:solidFill>
                <a:latin typeface="TimesTen-Italic"/>
              </a:rPr>
              <a:t>proximal tubule</a:t>
            </a:r>
            <a:r>
              <a:rPr lang="en-US" sz="1800" b="0" i="0" u="none" strike="noStrike" baseline="0" dirty="0">
                <a:solidFill>
                  <a:srgbClr val="FF0000"/>
                </a:solidFill>
                <a:latin typeface="TimesTen-Roman"/>
              </a:rPr>
              <a:t>, the </a:t>
            </a:r>
            <a:r>
              <a:rPr lang="en-US" sz="1800" b="0" i="1" u="none" strike="noStrike" baseline="0" dirty="0">
                <a:solidFill>
                  <a:srgbClr val="FF0000"/>
                </a:solidFill>
                <a:latin typeface="TimesTen-Italic"/>
              </a:rPr>
              <a:t>loop of Henle</a:t>
            </a:r>
            <a:r>
              <a:rPr lang="en-US" sz="1800" b="0" i="0" u="none" strike="noStrike" baseline="0" dirty="0">
                <a:solidFill>
                  <a:srgbClr val="FF0000"/>
                </a:solidFill>
                <a:latin typeface="TimesTen-Roman"/>
              </a:rPr>
              <a:t>, the </a:t>
            </a:r>
            <a:r>
              <a:rPr lang="en-US" sz="1800" b="0" i="1" u="none" strike="noStrike" baseline="0" dirty="0">
                <a:solidFill>
                  <a:srgbClr val="FF0000"/>
                </a:solidFill>
                <a:latin typeface="TimesTen-Italic"/>
              </a:rPr>
              <a:t>distal tubule</a:t>
            </a:r>
            <a:r>
              <a:rPr lang="en-US" sz="1800" b="0" i="0" u="none" strike="noStrike" baseline="0" dirty="0">
                <a:solidFill>
                  <a:srgbClr val="FF0000"/>
                </a:solidFill>
                <a:latin typeface="TimesTen-Roman"/>
              </a:rPr>
              <a:t>, the </a:t>
            </a:r>
            <a:r>
              <a:rPr lang="en-US" sz="1800" b="0" i="1" u="none" strike="noStrike" baseline="0" dirty="0">
                <a:solidFill>
                  <a:srgbClr val="FF0000"/>
                </a:solidFill>
                <a:latin typeface="TimesTen-Italic"/>
              </a:rPr>
              <a:t>collecting tubule</a:t>
            </a:r>
            <a:r>
              <a:rPr lang="en-US" sz="1800" b="0" i="0" u="none" strike="noStrike" baseline="0" dirty="0">
                <a:solidFill>
                  <a:srgbClr val="FF0000"/>
                </a:solidFill>
                <a:latin typeface="TimesTen-Roman"/>
              </a:rPr>
              <a:t>, and, finally, the </a:t>
            </a:r>
            <a:r>
              <a:rPr lang="en-US" sz="1800" b="0" i="1" u="none" strike="noStrike" baseline="0" dirty="0">
                <a:solidFill>
                  <a:srgbClr val="FF0000"/>
                </a:solidFill>
                <a:latin typeface="TimesTen-Italic"/>
              </a:rPr>
              <a:t>collecting duct—</a:t>
            </a:r>
            <a:r>
              <a:rPr lang="en-US" sz="1800" b="0" i="0" u="none" strike="noStrike" baseline="0" dirty="0">
                <a:solidFill>
                  <a:srgbClr val="FF0000"/>
                </a:solidFill>
                <a:latin typeface="TimesTen-Roman"/>
              </a:rPr>
              <a:t>before it is excreted as urine</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5326" y="3077137"/>
            <a:ext cx="2787993" cy="3479687"/>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3319" y="2874399"/>
            <a:ext cx="3476065" cy="369207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9384" y="2864746"/>
            <a:ext cx="3476065" cy="369207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Proximal Tubular Reabsorption</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solidFill>
                  <a:srgbClr val="FF0000"/>
                </a:solidFill>
                <a:latin typeface="TimesTen-Roman"/>
              </a:rPr>
              <a:t>Normally, about 65 per cent of the filtered load of sodium and water </a:t>
            </a:r>
            <a:r>
              <a:rPr lang="en-US" sz="1800" b="0" i="0" u="none" strike="noStrike" baseline="0" dirty="0">
                <a:latin typeface="TimesTen-Roman"/>
              </a:rPr>
              <a:t>and </a:t>
            </a:r>
            <a:r>
              <a:rPr lang="en-US" sz="1800" b="0" i="0" u="none" strike="noStrike" baseline="0" dirty="0">
                <a:solidFill>
                  <a:srgbClr val="FF0000"/>
                </a:solidFill>
                <a:latin typeface="TimesTen-Roman"/>
              </a:rPr>
              <a:t>a slightly lower percentage of filtered chloride </a:t>
            </a:r>
            <a:r>
              <a:rPr lang="en-US" sz="1800" b="0" i="0" u="none" strike="noStrike" baseline="0" dirty="0">
                <a:latin typeface="TimesTen-Roman"/>
              </a:rPr>
              <a:t>are reabsorbed by the proximal tubule before the filtrate reaches the loops of Henle</a:t>
            </a:r>
            <a:endParaRPr lang="en-US" sz="1800" b="0" i="0" u="none" strike="noStrike" baseline="0" dirty="0">
              <a:latin typeface="TimesTen-Roman"/>
            </a:endParaRPr>
          </a:p>
          <a:p>
            <a:pPr algn="l"/>
            <a:endParaRPr lang="sr-Latn-RS" dirty="0"/>
          </a:p>
        </p:txBody>
      </p:sp>
      <p:pic>
        <p:nvPicPr>
          <p:cNvPr id="7" name="Picture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64910" y="2816738"/>
            <a:ext cx="3867690" cy="390579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Solute and Water Transport in the</a:t>
            </a:r>
            <a:br>
              <a:rPr lang="en-US" dirty="0">
                <a:solidFill>
                  <a:schemeClr val="tx1"/>
                </a:solidFill>
              </a:rPr>
            </a:br>
            <a:r>
              <a:rPr lang="en-US" dirty="0">
                <a:solidFill>
                  <a:schemeClr val="tx1"/>
                </a:solidFill>
              </a:rPr>
              <a:t>Loop of Henle</a:t>
            </a:r>
            <a:endParaRPr lang="sr-Latn-RS" dirty="0">
              <a:solidFill>
                <a:schemeClr val="tx1"/>
              </a:solidFill>
            </a:endParaRPr>
          </a:p>
        </p:txBody>
      </p:sp>
      <p:sp>
        <p:nvSpPr>
          <p:cNvPr id="3" name="Content Placeholder 2"/>
          <p:cNvSpPr>
            <a:spLocks noGrp="1"/>
          </p:cNvSpPr>
          <p:nvPr>
            <p:ph idx="1"/>
          </p:nvPr>
        </p:nvSpPr>
        <p:spPr>
          <a:xfrm>
            <a:off x="610710" y="1894401"/>
            <a:ext cx="4387476" cy="3702066"/>
          </a:xfrm>
        </p:spPr>
        <p:txBody>
          <a:bodyPr>
            <a:normAutofit fontScale="92500" lnSpcReduction="10000"/>
          </a:bodyPr>
          <a:lstStyle/>
          <a:p>
            <a:pPr algn="l"/>
            <a:r>
              <a:rPr lang="en-US" sz="1800" b="0" i="0" u="none" strike="noStrike" baseline="0" dirty="0">
                <a:latin typeface="TimesTen-Roman"/>
              </a:rPr>
              <a:t>The loop of Henle consists of three functionally distinct segments: </a:t>
            </a:r>
            <a:r>
              <a:rPr lang="en-US" sz="1800" b="0" i="0" u="none" strike="noStrike" baseline="0" dirty="0">
                <a:solidFill>
                  <a:srgbClr val="FF0000"/>
                </a:solidFill>
                <a:latin typeface="TimesTen-Roman"/>
              </a:rPr>
              <a:t>the </a:t>
            </a:r>
            <a:r>
              <a:rPr lang="en-US" sz="1800" b="0" i="1" u="none" strike="noStrike" baseline="0" dirty="0">
                <a:solidFill>
                  <a:srgbClr val="FF0000"/>
                </a:solidFill>
                <a:latin typeface="TimesTen-Italic"/>
              </a:rPr>
              <a:t>thin descending segment</a:t>
            </a:r>
            <a:r>
              <a:rPr lang="en-US" sz="1800" b="0" i="0" u="none" strike="noStrike" baseline="0" dirty="0">
                <a:solidFill>
                  <a:srgbClr val="FF0000"/>
                </a:solidFill>
                <a:latin typeface="TimesTen-Roman"/>
              </a:rPr>
              <a:t>, the </a:t>
            </a:r>
            <a:r>
              <a:rPr lang="en-US" sz="1800" b="0" i="1" u="none" strike="noStrike" baseline="0" dirty="0">
                <a:solidFill>
                  <a:srgbClr val="FF0000"/>
                </a:solidFill>
                <a:latin typeface="TimesTen-Italic"/>
              </a:rPr>
              <a:t>thin ascending segment</a:t>
            </a:r>
            <a:r>
              <a:rPr lang="en-US" sz="1800" b="0" i="0" u="none" strike="noStrike" baseline="0" dirty="0">
                <a:solidFill>
                  <a:srgbClr val="FF0000"/>
                </a:solidFill>
                <a:latin typeface="TimesTen-Roman"/>
              </a:rPr>
              <a:t>, and the </a:t>
            </a:r>
            <a:r>
              <a:rPr lang="en-US" sz="1800" b="0" i="1" u="none" strike="noStrike" baseline="0" dirty="0">
                <a:solidFill>
                  <a:srgbClr val="FF0000"/>
                </a:solidFill>
                <a:latin typeface="TimesTen-Italic"/>
              </a:rPr>
              <a:t>thick ascending segment</a:t>
            </a:r>
            <a:endParaRPr lang="en-US" sz="1800" b="0" i="1" u="none" strike="noStrike" baseline="0" dirty="0">
              <a:solidFill>
                <a:srgbClr val="FF0000"/>
              </a:solidFill>
              <a:latin typeface="TimesTen-Italic"/>
            </a:endParaRPr>
          </a:p>
          <a:p>
            <a:pPr algn="l"/>
            <a:r>
              <a:rPr lang="en-US" sz="1800" b="0" i="0" u="none" strike="noStrike" baseline="0" dirty="0">
                <a:solidFill>
                  <a:srgbClr val="FF0000"/>
                </a:solidFill>
                <a:latin typeface="TimesTen-Roman"/>
              </a:rPr>
              <a:t>The thin descending </a:t>
            </a:r>
            <a:r>
              <a:rPr lang="en-US" sz="1800" b="0" i="0" u="none" strike="noStrike" baseline="0" dirty="0">
                <a:latin typeface="TimesTen-Roman"/>
              </a:rPr>
              <a:t>and thin ascending segments, as their names imply, have thin epithelial membranes with no brush borders, </a:t>
            </a:r>
            <a:r>
              <a:rPr lang="en-US" sz="1800" b="0" i="0" u="none" strike="noStrike" baseline="0" dirty="0">
                <a:solidFill>
                  <a:srgbClr val="FF0000"/>
                </a:solidFill>
                <a:latin typeface="TimesTen-Roman"/>
              </a:rPr>
              <a:t>few mitochondria, and minimal </a:t>
            </a:r>
            <a:r>
              <a:rPr lang="sr-Latn-RS" sz="1800" b="0" i="0" u="none" strike="noStrike" baseline="0" dirty="0">
                <a:solidFill>
                  <a:srgbClr val="FF0000"/>
                </a:solidFill>
                <a:latin typeface="TimesTen-Roman"/>
              </a:rPr>
              <a:t>levels of metabolic activity</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The thick segment of the loop of Henle, which begins about halfway up the ascending limb, </a:t>
            </a:r>
            <a:r>
              <a:rPr lang="en-US" sz="1800" b="0" i="0" u="none" strike="noStrike" baseline="0" dirty="0">
                <a:solidFill>
                  <a:srgbClr val="FF0000"/>
                </a:solidFill>
                <a:latin typeface="TimesTen-Roman"/>
              </a:rPr>
              <a:t>has thick epithelial cells that have high metabolic activity </a:t>
            </a:r>
            <a:r>
              <a:rPr lang="en-US" sz="1800" b="0" i="0" u="none" strike="noStrike" baseline="0" dirty="0">
                <a:latin typeface="TimesTen-Roman"/>
              </a:rPr>
              <a:t>and are capable of active reabsorption of sodium, chloride, </a:t>
            </a:r>
            <a:r>
              <a:rPr lang="sr-Latn-RS" sz="1800" b="0" i="0" u="none" strike="noStrike" baseline="0" dirty="0">
                <a:latin typeface="TimesTen-Roman"/>
              </a:rPr>
              <a:t>and potassium</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328386" y="2255063"/>
            <a:ext cx="3307115" cy="361233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Distal Tubule</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thick segment of the ascending limb of the loop of Henle empties into the </a:t>
            </a:r>
            <a:r>
              <a:rPr lang="en-US" sz="1800" b="0" i="1" u="none" strike="noStrike" baseline="0" dirty="0">
                <a:solidFill>
                  <a:srgbClr val="FF0000"/>
                </a:solidFill>
                <a:latin typeface="TimesTen-Italic"/>
              </a:rPr>
              <a:t>distal tubule</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607733" y="2380268"/>
            <a:ext cx="4563533" cy="417655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Medullary Collecting Duct</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epithelial cells of the collecting ducts are nearly cuboidal in shape with smooth surfaces and relatively </a:t>
            </a:r>
            <a:r>
              <a:rPr lang="sr-Latn-RS" sz="1800" b="0" i="0" u="none" strike="noStrike" baseline="0" dirty="0">
                <a:latin typeface="TimesTen-Roman"/>
              </a:rPr>
              <a:t>few mitochondria</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26204" y="2609370"/>
            <a:ext cx="3810532" cy="374384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solidFill>
                  <a:schemeClr val="tx1"/>
                </a:solidFill>
              </a:rPr>
              <a:t>Antidiuretic Hormone Controls Urine Concentration</a:t>
            </a:r>
            <a:endParaRPr lang="sr-Latn-RS" dirty="0">
              <a:solidFill>
                <a:schemeClr val="tx1"/>
              </a:solidFill>
            </a:endParaRPr>
          </a:p>
        </p:txBody>
      </p:sp>
      <p:sp>
        <p:nvSpPr>
          <p:cNvPr id="3" name="Content Placeholder 2"/>
          <p:cNvSpPr>
            <a:spLocks noGrp="1"/>
          </p:cNvSpPr>
          <p:nvPr>
            <p:ph idx="1"/>
          </p:nvPr>
        </p:nvSpPr>
        <p:spPr>
          <a:xfrm>
            <a:off x="610709" y="1894400"/>
            <a:ext cx="5951731" cy="4458817"/>
          </a:xfrm>
        </p:spPr>
        <p:txBody>
          <a:bodyPr>
            <a:normAutofit lnSpcReduction="10000"/>
          </a:bodyPr>
          <a:lstStyle/>
          <a:p>
            <a:pPr algn="l"/>
            <a:r>
              <a:rPr lang="en-US" sz="1800" b="0" i="0" u="none" strike="noStrike" baseline="0" dirty="0">
                <a:latin typeface="TimesTen-Roman"/>
              </a:rPr>
              <a:t>There is a powerful feedback system for </a:t>
            </a:r>
            <a:r>
              <a:rPr lang="en-US" sz="1800" b="0" i="0" u="none" strike="noStrike" baseline="0" dirty="0">
                <a:solidFill>
                  <a:srgbClr val="FF0000"/>
                </a:solidFill>
                <a:latin typeface="TimesTen-Roman"/>
              </a:rPr>
              <a:t>regulating plasma osmolarity and sodium concentration </a:t>
            </a:r>
            <a:r>
              <a:rPr lang="en-US" sz="1800" b="0" i="0" u="none" strike="noStrike" baseline="0" dirty="0">
                <a:latin typeface="TimesTen-Roman"/>
              </a:rPr>
              <a:t>that operates by altering renal excretion of water independently of the rate of solute excretion</a:t>
            </a:r>
            <a:endParaRPr lang="en-US" sz="1800" b="0" i="0" u="none" strike="noStrike" baseline="0" dirty="0">
              <a:latin typeface="TimesTen-Roman"/>
            </a:endParaRPr>
          </a:p>
          <a:p>
            <a:pPr algn="l"/>
            <a:r>
              <a:rPr lang="en-US" sz="1800" b="0" i="0" u="none" strike="noStrike" baseline="0" dirty="0">
                <a:latin typeface="TimesTen-Roman"/>
              </a:rPr>
              <a:t>A primary effector of this feedback is </a:t>
            </a:r>
            <a:r>
              <a:rPr lang="en-US" sz="1800" b="0" i="1" u="none" strike="noStrike" baseline="0" dirty="0">
                <a:solidFill>
                  <a:srgbClr val="FF0000"/>
                </a:solidFill>
                <a:latin typeface="TimesTen-Italic"/>
              </a:rPr>
              <a:t>antidiuretic hormone (ADH)</a:t>
            </a:r>
            <a:r>
              <a:rPr lang="en-US" sz="1800" b="0" i="0" u="none" strike="noStrike" baseline="0" dirty="0">
                <a:latin typeface="TimesTen-Roman"/>
              </a:rPr>
              <a:t>, also called </a:t>
            </a:r>
            <a:r>
              <a:rPr lang="en-US" sz="1800" b="0" i="1" u="none" strike="noStrike" baseline="0" dirty="0">
                <a:latin typeface="TimesTen-Italic"/>
              </a:rPr>
              <a:t>vasopressin</a:t>
            </a:r>
            <a:endParaRPr lang="en-US" sz="1800" b="0" i="1" u="none" strike="noStrike" baseline="0" dirty="0">
              <a:latin typeface="TimesTen-Italic"/>
            </a:endParaRPr>
          </a:p>
          <a:p>
            <a:pPr algn="l"/>
            <a:r>
              <a:rPr lang="en-US" sz="1800" b="0" i="0" u="none" strike="noStrike" baseline="0" dirty="0">
                <a:latin typeface="TimesTen-Roman"/>
              </a:rPr>
              <a:t>When osmolarity of the </a:t>
            </a:r>
            <a:r>
              <a:rPr lang="en-US" sz="1800" b="0" i="0" u="none" strike="noStrike" baseline="0" dirty="0">
                <a:solidFill>
                  <a:srgbClr val="FF0000"/>
                </a:solidFill>
                <a:latin typeface="TimesTen-Roman"/>
              </a:rPr>
              <a:t>body fluids increases above normal </a:t>
            </a:r>
            <a:r>
              <a:rPr lang="en-US" sz="1800" b="0" i="0" u="none" strike="noStrike" baseline="0" dirty="0">
                <a:latin typeface="TimesTen-Roman"/>
              </a:rPr>
              <a:t>the posterior pituitary gland </a:t>
            </a:r>
            <a:r>
              <a:rPr lang="en-US" sz="1800" b="0" i="0" u="none" strike="noStrike" baseline="0" dirty="0">
                <a:solidFill>
                  <a:srgbClr val="FF0000"/>
                </a:solidFill>
                <a:latin typeface="TimesTen-Roman"/>
              </a:rPr>
              <a:t>secretes more </a:t>
            </a:r>
            <a:r>
              <a:rPr lang="en-US" sz="1800" b="0" i="0" u="none" strike="noStrike" baseline="0" dirty="0" err="1">
                <a:solidFill>
                  <a:srgbClr val="FF0000"/>
                </a:solidFill>
                <a:latin typeface="TimesTen-Roman"/>
              </a:rPr>
              <a:t>ADH</a:t>
            </a:r>
            <a:r>
              <a:rPr lang="en-US" sz="1800" b="0" i="0" u="none" strike="noStrike" baseline="0" dirty="0" err="1">
                <a:latin typeface="TimesTen-Roman"/>
              </a:rPr>
              <a:t>,</a:t>
            </a:r>
            <a:r>
              <a:rPr lang="en-US" sz="1800" b="0" i="0" u="none" strike="noStrike" baseline="0" dirty="0" err="1">
                <a:solidFill>
                  <a:srgbClr val="FF0000"/>
                </a:solidFill>
                <a:latin typeface="TimesTen-Roman"/>
              </a:rPr>
              <a:t>which</a:t>
            </a:r>
            <a:r>
              <a:rPr lang="en-US" sz="1800" b="0" i="0" u="none" strike="noStrike" baseline="0" dirty="0">
                <a:solidFill>
                  <a:srgbClr val="FF0000"/>
                </a:solidFill>
                <a:latin typeface="TimesTen-Roman"/>
              </a:rPr>
              <a:t> increases the permeability of the distal tubules and collecting ducts to water</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When there is </a:t>
            </a:r>
            <a:r>
              <a:rPr lang="en-US" sz="1800" b="0" i="0" u="none" strike="noStrike" baseline="0" dirty="0">
                <a:solidFill>
                  <a:srgbClr val="FF0000"/>
                </a:solidFill>
                <a:latin typeface="TimesTen-Roman"/>
              </a:rPr>
              <a:t>excess water in the body and extracellular fluid osmolarity is reduced</a:t>
            </a:r>
            <a:r>
              <a:rPr lang="en-US" sz="1800" b="0" i="0" u="none" strike="noStrike" baseline="0" dirty="0">
                <a:latin typeface="TimesTen-Roman"/>
              </a:rPr>
              <a:t>, </a:t>
            </a:r>
            <a:r>
              <a:rPr lang="en-US" sz="1800" b="0" i="0" u="none" strike="noStrike" baseline="0" dirty="0">
                <a:solidFill>
                  <a:srgbClr val="FF0000"/>
                </a:solidFill>
                <a:latin typeface="TimesTen-Roman"/>
              </a:rPr>
              <a:t>the secretion of ADH by the posterior pituitary decreases</a:t>
            </a:r>
            <a:r>
              <a:rPr lang="en-US" sz="1800" b="0" i="0" u="none" strike="noStrike" baseline="0" dirty="0">
                <a:latin typeface="TimesTen-Roman"/>
              </a:rPr>
              <a:t>, thereby reducing the permeability of the distal tubule and collecting ducts to water, which causes large amounts of dilute urine to be excreted</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01667" y="3716867"/>
            <a:ext cx="3090333" cy="3141133"/>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1667" y="0"/>
            <a:ext cx="3090333" cy="38100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2440" y="3429001"/>
            <a:ext cx="2539227" cy="33839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solidFill>
                  <a:schemeClr val="tx1"/>
                </a:solidFill>
              </a:rPr>
              <a:t>Regulation of Potassium Excretion and Potassium</a:t>
            </a:r>
            <a:br>
              <a:rPr lang="en-US" sz="3200" dirty="0">
                <a:solidFill>
                  <a:schemeClr val="tx1"/>
                </a:solidFill>
              </a:rPr>
            </a:br>
            <a:r>
              <a:rPr lang="en-US" sz="3200" dirty="0">
                <a:solidFill>
                  <a:schemeClr val="tx1"/>
                </a:solidFill>
              </a:rPr>
              <a:t>Concentration in Extracellular Fluid</a:t>
            </a:r>
            <a:endParaRPr lang="sr-Latn-RS" sz="3200" dirty="0">
              <a:solidFill>
                <a:schemeClr val="tx1"/>
              </a:solidFill>
            </a:endParaRPr>
          </a:p>
        </p:txBody>
      </p:sp>
      <p:sp>
        <p:nvSpPr>
          <p:cNvPr id="3" name="Content Placeholder 2"/>
          <p:cNvSpPr>
            <a:spLocks noGrp="1"/>
          </p:cNvSpPr>
          <p:nvPr>
            <p:ph idx="1"/>
          </p:nvPr>
        </p:nvSpPr>
        <p:spPr>
          <a:xfrm>
            <a:off x="610710" y="1894400"/>
            <a:ext cx="7576558" cy="4458817"/>
          </a:xfrm>
        </p:spPr>
        <p:txBody>
          <a:bodyPr/>
          <a:lstStyle/>
          <a:p>
            <a:pPr algn="l"/>
            <a:r>
              <a:rPr lang="sr-Latn-RS" sz="1800" b="0" i="0" u="none" strike="noStrike" baseline="0" dirty="0">
                <a:solidFill>
                  <a:srgbClr val="FF0000"/>
                </a:solidFill>
                <a:latin typeface="TimesTen-Roman"/>
              </a:rPr>
              <a:t>Extracellular fluid potassium concentration normally</a:t>
            </a:r>
            <a:r>
              <a:rPr lang="en-US" sz="1800" b="0" i="0" u="none" strike="noStrike" baseline="0" dirty="0">
                <a:solidFill>
                  <a:srgbClr val="FF0000"/>
                </a:solidFill>
                <a:latin typeface="TimesTen-Roman"/>
              </a:rPr>
              <a:t> is regulated precisely </a:t>
            </a:r>
            <a:r>
              <a:rPr lang="en-US" sz="1800" b="0" i="0" u="none" strike="noStrike" baseline="0" dirty="0">
                <a:latin typeface="TimesTen-Roman"/>
              </a:rPr>
              <a:t>at about 4.2 </a:t>
            </a:r>
            <a:r>
              <a:rPr lang="en-US" sz="1800" b="0" i="0" u="none" strike="noStrike" baseline="0" dirty="0" err="1">
                <a:latin typeface="TimesTen-Roman"/>
              </a:rPr>
              <a:t>mEq</a:t>
            </a:r>
            <a:r>
              <a:rPr lang="en-US" sz="1800" b="0" i="0" u="none" strike="noStrike" baseline="0" dirty="0">
                <a:latin typeface="TimesTen-Roman"/>
              </a:rPr>
              <a:t>/L, seldom rising or falling more than ± 0.3 </a:t>
            </a:r>
            <a:r>
              <a:rPr lang="en-US" sz="1800" b="0" i="0" u="none" strike="noStrike" baseline="0" dirty="0" err="1">
                <a:latin typeface="TimesTen-Roman"/>
              </a:rPr>
              <a:t>mEq</a:t>
            </a:r>
            <a:r>
              <a:rPr lang="en-US" sz="1800" b="0" i="0" u="none" strike="noStrike" baseline="0" dirty="0">
                <a:latin typeface="TimesTen-Roman"/>
              </a:rPr>
              <a:t>/L</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This precise control is necessary because many cell functions are very sensitive to changes in extracellular </a:t>
            </a:r>
            <a:r>
              <a:rPr lang="sr-Latn-RS" sz="1800" b="0" i="0" u="none" strike="noStrike" baseline="0" dirty="0">
                <a:solidFill>
                  <a:srgbClr val="FF0000"/>
                </a:solidFill>
                <a:latin typeface="TimesTen-Roman"/>
              </a:rPr>
              <a:t>fluid potassium concentration</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For instance, an increase in plasma potassium concentration of only 3 to 4 </a:t>
            </a:r>
            <a:r>
              <a:rPr lang="en-US" sz="1800" b="0" i="0" u="none" strike="noStrike" baseline="0" dirty="0" err="1">
                <a:solidFill>
                  <a:srgbClr val="FF0000"/>
                </a:solidFill>
                <a:latin typeface="TimesTen-Roman"/>
              </a:rPr>
              <a:t>mEq</a:t>
            </a:r>
            <a:r>
              <a:rPr lang="en-US" sz="1800" b="0" i="0" u="none" strike="noStrike" baseline="0" dirty="0">
                <a:solidFill>
                  <a:srgbClr val="FF0000"/>
                </a:solidFill>
                <a:latin typeface="TimesTen-Roman"/>
              </a:rPr>
              <a:t>/L can cause cardiac arrhythmias and higher concentrations can lead to cardiac arrest or fibrillation</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A special difficulty in regulating extracellular potassium concentration is the fact that </a:t>
            </a:r>
            <a:r>
              <a:rPr lang="en-US" sz="1800" b="0" i="0" u="none" strike="noStrike" baseline="0" dirty="0">
                <a:solidFill>
                  <a:srgbClr val="FF0000"/>
                </a:solidFill>
                <a:latin typeface="TimesTen-Roman"/>
              </a:rPr>
              <a:t>over 98 percent of the total body potassium is contained in the cells and only 2 percent in the extracellular fluid</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Maintenance of potassium balance depends primarily on excretion by the kidneys </a:t>
            </a:r>
            <a:r>
              <a:rPr lang="en-US" sz="1800" b="0" i="0" u="none" strike="noStrike" baseline="0" dirty="0">
                <a:latin typeface="TimesTen-Roman"/>
              </a:rPr>
              <a:t>because the amount excreted in the feces is only about 5 to 10 percent </a:t>
            </a:r>
            <a:r>
              <a:rPr lang="sr-Latn-RS" sz="1800" b="0" i="0" u="none" strike="noStrike" baseline="0" dirty="0">
                <a:latin typeface="TimesTen-Roman"/>
              </a:rPr>
              <a:t>of the potassium intake</a:t>
            </a:r>
            <a:endParaRPr lang="en-US" sz="1800" b="0" i="0" u="none" strike="noStrike" baseline="0" dirty="0">
              <a:solidFill>
                <a:srgbClr val="FF0000"/>
              </a:solidFill>
              <a:latin typeface="TimesTen-Roman"/>
            </a:endParaRPr>
          </a:p>
          <a:p>
            <a:pPr algn="l"/>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76679" y="3429000"/>
            <a:ext cx="3915321" cy="341995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t>Regulation of Potassium Excretion and Potassium</a:t>
            </a:r>
            <a:b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br>
            <a: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t>Concentration in Extracellular Fluid</a:t>
            </a:r>
            <a:endParaRPr lang="sr-Latn-RS" dirty="0"/>
          </a:p>
        </p:txBody>
      </p:sp>
      <p:sp>
        <p:nvSpPr>
          <p:cNvPr id="3" name="Content Placeholder 2"/>
          <p:cNvSpPr>
            <a:spLocks noGrp="1"/>
          </p:cNvSpPr>
          <p:nvPr>
            <p:ph idx="1"/>
          </p:nvPr>
        </p:nvSpPr>
        <p:spPr/>
        <p:txBody>
          <a:bodyPr/>
          <a:lstStyle/>
          <a:p>
            <a:pPr algn="l"/>
            <a:r>
              <a:rPr lang="en-US" sz="1800" dirty="0">
                <a:latin typeface="TimesTen-Roman"/>
              </a:rPr>
              <a:t>T</a:t>
            </a:r>
            <a:r>
              <a:rPr lang="en-US" sz="1800" b="0" i="0" u="none" strike="noStrike" baseline="0" dirty="0">
                <a:latin typeface="TimesTen-Roman"/>
              </a:rPr>
              <a:t>he maintenance of normal potassium </a:t>
            </a:r>
            <a:r>
              <a:rPr lang="en-US" sz="1800" b="0" i="0" u="none" strike="noStrike" baseline="0" dirty="0">
                <a:solidFill>
                  <a:srgbClr val="FF0000"/>
                </a:solidFill>
                <a:latin typeface="TimesTen-Roman"/>
              </a:rPr>
              <a:t>balance requires the kidneys to adjust their potassium excretion rapidly and precisely </a:t>
            </a:r>
            <a:r>
              <a:rPr lang="en-US" sz="1800" b="0" i="0" u="none" strike="noStrike" baseline="0" dirty="0">
                <a:latin typeface="TimesTen-Roman"/>
              </a:rPr>
              <a:t>to wide variations in intake, as is also true for most other electrolytes</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Control of potassium distribution</a:t>
            </a:r>
            <a:r>
              <a:rPr lang="en-US" sz="1800" b="0" i="0" u="none" strike="noStrike" baseline="0" dirty="0">
                <a:latin typeface="TimesTen-Roman"/>
              </a:rPr>
              <a:t> between the extracellular and intracellular compartments </a:t>
            </a:r>
            <a:r>
              <a:rPr lang="en-US" sz="1800" b="0" i="0" u="none" strike="noStrike" baseline="0" dirty="0">
                <a:solidFill>
                  <a:srgbClr val="FF0000"/>
                </a:solidFill>
                <a:latin typeface="TimesTen-Roman"/>
              </a:rPr>
              <a:t>also plays an important role in potassium homeostasis</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Because</a:t>
            </a:r>
            <a:r>
              <a:rPr lang="en-US" sz="1800" b="0" i="0" u="none" strike="noStrike" baseline="0" dirty="0">
                <a:solidFill>
                  <a:srgbClr val="FF0000"/>
                </a:solidFill>
                <a:latin typeface="TimesTen-Roman"/>
              </a:rPr>
              <a:t> over 98 percent of the total body potassium is contained in the cells</a:t>
            </a:r>
            <a:r>
              <a:rPr lang="en-US" sz="1800" b="0" i="0" u="none" strike="noStrike" baseline="0" dirty="0">
                <a:latin typeface="TimesTen-Roman"/>
              </a:rPr>
              <a:t>, they can serve as an overflow site for excess extracellular fluid potassium during </a:t>
            </a:r>
            <a:r>
              <a:rPr lang="en-US" sz="1800" b="0" i="0" u="none" strike="noStrike" baseline="0" dirty="0">
                <a:solidFill>
                  <a:srgbClr val="FF0000"/>
                </a:solidFill>
                <a:latin typeface="TimesTen-Roman"/>
              </a:rPr>
              <a:t>hyperkalemia</a:t>
            </a:r>
            <a:r>
              <a:rPr lang="en-US" sz="1800" b="0" i="0" u="none" strike="noStrike" baseline="0" dirty="0">
                <a:latin typeface="TimesTen-Roman"/>
              </a:rPr>
              <a:t> or as a source of potassium during </a:t>
            </a:r>
            <a:r>
              <a:rPr lang="en-US" sz="1800" b="0" i="0" u="none" strike="noStrike" baseline="0" dirty="0">
                <a:solidFill>
                  <a:srgbClr val="FF0000"/>
                </a:solidFill>
                <a:latin typeface="TimesTen-Roman"/>
              </a:rPr>
              <a:t>hypokalemia</a:t>
            </a:r>
            <a:endParaRPr lang="sr-Latn-R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Daily Intake of Water</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Water is added to the body by </a:t>
            </a:r>
            <a:r>
              <a:rPr lang="en-US" sz="1800" b="0" i="0" u="none" strike="noStrike" baseline="0" dirty="0">
                <a:solidFill>
                  <a:srgbClr val="FF0000"/>
                </a:solidFill>
                <a:latin typeface="TimesTen-Roman"/>
              </a:rPr>
              <a:t>two major sources</a:t>
            </a:r>
            <a:r>
              <a:rPr lang="en-US" sz="1800" b="0" i="0" u="none" strike="noStrike" baseline="0" dirty="0">
                <a:latin typeface="TimesTen-Roman"/>
              </a:rPr>
              <a:t>: </a:t>
            </a:r>
            <a:endParaRPr lang="en-US" sz="1800" b="0" i="0" u="none" strike="noStrike" baseline="0" dirty="0">
              <a:latin typeface="TimesTen-Roman"/>
            </a:endParaRPr>
          </a:p>
          <a:p>
            <a:pPr marL="342900" indent="-342900" algn="l">
              <a:buAutoNum type="arabicPeriod"/>
            </a:pPr>
            <a:r>
              <a:rPr lang="en-US" sz="1800" b="0" i="0" u="none" strike="noStrike" baseline="0" dirty="0">
                <a:latin typeface="TimesTen-Roman"/>
              </a:rPr>
              <a:t>It is ingested in the form of liquids or water in the food, which together normally add about </a:t>
            </a:r>
            <a:r>
              <a:rPr lang="en-US" sz="1800" b="0" i="0" u="none" strike="noStrike" baseline="0" dirty="0">
                <a:solidFill>
                  <a:srgbClr val="FF0000"/>
                </a:solidFill>
                <a:latin typeface="TimesTen-Roman"/>
              </a:rPr>
              <a:t>2100 ml/day </a:t>
            </a:r>
            <a:r>
              <a:rPr lang="en-US" sz="1800" b="0" i="0" u="none" strike="noStrike" baseline="0" dirty="0">
                <a:latin typeface="TimesTen-Roman"/>
              </a:rPr>
              <a:t>to the body fluids</a:t>
            </a:r>
            <a:endParaRPr lang="en-US" sz="1800" b="0" i="0" u="none" strike="noStrike" baseline="0" dirty="0">
              <a:latin typeface="TimesTen-Roman"/>
            </a:endParaRPr>
          </a:p>
          <a:p>
            <a:pPr marL="342900" indent="-342900" algn="l">
              <a:buAutoNum type="arabicPeriod"/>
            </a:pPr>
            <a:r>
              <a:rPr lang="en-US" sz="1800" b="0" i="0" u="none" strike="noStrike" baseline="0" dirty="0">
                <a:latin typeface="TimesTen-Roman"/>
              </a:rPr>
              <a:t> It is synthesized in the body as a result of the oxidation of carbohydrates, adding about </a:t>
            </a:r>
            <a:r>
              <a:rPr lang="en-US" sz="1800" b="0" i="0" u="none" strike="noStrike" baseline="0" dirty="0">
                <a:solidFill>
                  <a:srgbClr val="FF0000"/>
                </a:solidFill>
                <a:latin typeface="TimesTen-Roman"/>
              </a:rPr>
              <a:t>200 ml/day</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This provides a </a:t>
            </a:r>
            <a:r>
              <a:rPr lang="en-US" sz="1800" b="0" i="0" u="none" strike="noStrike" baseline="0" dirty="0">
                <a:solidFill>
                  <a:srgbClr val="FF0000"/>
                </a:solidFill>
                <a:latin typeface="TimesTen-Roman"/>
              </a:rPr>
              <a:t>total water intake of about 2300 ml/day</a:t>
            </a:r>
            <a:endParaRPr lang="en-US" sz="1800" b="0" i="0" u="none" strike="noStrike" baseline="0" dirty="0">
              <a:solidFill>
                <a:srgbClr val="FF0000"/>
              </a:solidFill>
              <a:latin typeface="TimesTen-Roman"/>
            </a:endParaRPr>
          </a:p>
          <a:p>
            <a:pPr marL="0" indent="0" algn="l">
              <a:buNone/>
            </a:pP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70894" y="3981049"/>
            <a:ext cx="3021106" cy="287695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Regulation of Internal Potassium</a:t>
            </a:r>
            <a:br>
              <a:rPr lang="en-US" dirty="0">
                <a:solidFill>
                  <a:schemeClr val="tx1"/>
                </a:solidFill>
              </a:rPr>
            </a:br>
            <a:r>
              <a:rPr lang="en-US" dirty="0">
                <a:solidFill>
                  <a:schemeClr val="tx1"/>
                </a:solidFill>
              </a:rPr>
              <a:t>Distribution</a:t>
            </a:r>
            <a:endParaRPr lang="sr-Latn-RS" dirty="0">
              <a:solidFill>
                <a:schemeClr val="tx1"/>
              </a:solidFill>
            </a:endParaRPr>
          </a:p>
        </p:txBody>
      </p:sp>
      <p:sp>
        <p:nvSpPr>
          <p:cNvPr id="3" name="Content Placeholder 2"/>
          <p:cNvSpPr>
            <a:spLocks noGrp="1"/>
          </p:cNvSpPr>
          <p:nvPr>
            <p:ph idx="1"/>
          </p:nvPr>
        </p:nvSpPr>
        <p:spPr>
          <a:xfrm>
            <a:off x="610710" y="1894400"/>
            <a:ext cx="7144758" cy="4458817"/>
          </a:xfrm>
        </p:spPr>
        <p:txBody>
          <a:bodyPr>
            <a:normAutofit/>
          </a:bodyPr>
          <a:lstStyle/>
          <a:p>
            <a:pPr algn="l"/>
            <a:r>
              <a:rPr lang="en-US" sz="1800" b="0" i="0" u="none" strike="noStrike" baseline="0" dirty="0">
                <a:latin typeface="TimesTen-Roman"/>
              </a:rPr>
              <a:t>After ingestion of a normal meal, </a:t>
            </a:r>
            <a:r>
              <a:rPr lang="en-US" sz="1800" b="0" i="0" u="none" strike="noStrike" baseline="0" dirty="0">
                <a:solidFill>
                  <a:srgbClr val="FF0000"/>
                </a:solidFill>
                <a:latin typeface="TimesTen-Roman"/>
              </a:rPr>
              <a:t>extracellular fluid potassium concentration would rise to a lethal level if the ingested potassium did not rapidly move into the </a:t>
            </a:r>
            <a:r>
              <a:rPr lang="sr-Latn-RS" sz="1800" b="0" i="0" u="none" strike="noStrike" baseline="0" dirty="0">
                <a:solidFill>
                  <a:srgbClr val="FF0000"/>
                </a:solidFill>
                <a:latin typeface="TimesTen-Roman"/>
              </a:rPr>
              <a:t>cells</a:t>
            </a:r>
            <a:endParaRPr lang="en-US" sz="1800" b="0" i="0" u="none" strike="noStrike" baseline="0" dirty="0">
              <a:solidFill>
                <a:srgbClr val="FF0000"/>
              </a:solidFill>
              <a:latin typeface="TimesTen-Roman"/>
            </a:endParaRPr>
          </a:p>
          <a:p>
            <a:pPr algn="l"/>
            <a:r>
              <a:rPr lang="en-US" sz="1600" b="1" i="0" u="none" strike="noStrike" baseline="0" dirty="0">
                <a:solidFill>
                  <a:srgbClr val="FF0000"/>
                </a:solidFill>
              </a:rPr>
              <a:t>Insulin Stimulates Potassium Uptake into Cells</a:t>
            </a:r>
            <a:r>
              <a:rPr lang="en-US" sz="1600" b="1" i="0" u="none" strike="noStrike" baseline="0" dirty="0"/>
              <a:t>. </a:t>
            </a:r>
            <a:r>
              <a:rPr lang="en-US" sz="1600" b="0" i="0" u="none" strike="noStrike" baseline="0" dirty="0"/>
              <a:t>One of the most important factors that increase cell potassium uptake after a meal is insulin. In people who have insulin deficiency owing to diabetes mellitus, the rise in plasma potassium concentration after eating a meal is much greater than normal. Injections of insulin, however, can help to correct hyperkalemia</a:t>
            </a:r>
            <a:endParaRPr lang="en-US" sz="1600" b="0" i="0" u="none" strike="noStrike" baseline="0" dirty="0"/>
          </a:p>
          <a:p>
            <a:pPr algn="l"/>
            <a:r>
              <a:rPr lang="en-US" sz="1400" b="1" i="0" u="none" strike="noStrike" baseline="0" dirty="0">
                <a:solidFill>
                  <a:srgbClr val="FF0000"/>
                </a:solidFill>
              </a:rPr>
              <a:t>Aldosterone Increases Potassium Uptake into Cells</a:t>
            </a:r>
            <a:r>
              <a:rPr lang="en-US" sz="1400" b="1" i="0" u="none" strike="noStrike" baseline="0" dirty="0"/>
              <a:t>. </a:t>
            </a:r>
            <a:r>
              <a:rPr lang="en-US" sz="1400" b="0" i="0" u="none" strike="noStrike" baseline="0" dirty="0"/>
              <a:t>Increased potassium intake also stimulates secretion of aldosterone, which increases cell potassium uptake. Excess aldosterone secretion (Conn’s syndrome) is almost invariably associated with hypokalemia, due in part to movement of extracellular potassium into the cells. Conversely, patients with deficient aldosterone production (Addison’s disease) often have clinically significant hyperkalemia due to accumulation of potassium in the extracellular space as well as to renal retention of </a:t>
            </a:r>
            <a:r>
              <a:rPr lang="sr-Latn-RS" sz="1400" b="0" i="0" u="none" strike="noStrike" baseline="0" dirty="0"/>
              <a:t>potassium</a:t>
            </a:r>
            <a:endParaRPr lang="sr-Latn-RS" sz="1400"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457679" y="3866733"/>
            <a:ext cx="3734321" cy="299126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Regulation of Internal Potassium</a:t>
            </a:r>
            <a:br>
              <a:rPr lang="en-US" dirty="0">
                <a:solidFill>
                  <a:schemeClr val="tx1"/>
                </a:solidFill>
              </a:rPr>
            </a:br>
            <a:r>
              <a:rPr lang="en-US" dirty="0">
                <a:solidFill>
                  <a:schemeClr val="tx1"/>
                </a:solidFill>
              </a:rPr>
              <a:t>Distribution</a:t>
            </a:r>
            <a:endParaRPr lang="sr-Latn-RS"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457679" y="3866733"/>
            <a:ext cx="3734321" cy="2991267"/>
          </a:xfrm>
          <a:prstGeom prst="rect">
            <a:avLst/>
          </a:prstGeom>
        </p:spPr>
      </p:pic>
      <p:sp>
        <p:nvSpPr>
          <p:cNvPr id="7" name="Content Placeholder 6"/>
          <p:cNvSpPr>
            <a:spLocks noGrp="1"/>
          </p:cNvSpPr>
          <p:nvPr>
            <p:ph idx="1"/>
          </p:nvPr>
        </p:nvSpPr>
        <p:spPr>
          <a:xfrm>
            <a:off x="610710" y="1894400"/>
            <a:ext cx="7754358" cy="4458817"/>
          </a:xfrm>
        </p:spPr>
        <p:txBody>
          <a:bodyPr>
            <a:normAutofit lnSpcReduction="10000"/>
          </a:bodyPr>
          <a:lstStyle/>
          <a:p>
            <a:pPr algn="l"/>
            <a:r>
              <a:rPr lang="en-US" sz="1800" b="0" i="0" u="none" strike="noStrike" baseline="0" dirty="0">
                <a:solidFill>
                  <a:srgbClr val="FF0000"/>
                </a:solidFill>
                <a:latin typeface="SymbolBS-B"/>
              </a:rPr>
              <a:t>b</a:t>
            </a:r>
            <a:r>
              <a:rPr lang="en-US" sz="1800" b="1" i="0" u="none" strike="noStrike" baseline="0" dirty="0">
                <a:solidFill>
                  <a:srgbClr val="FF0000"/>
                </a:solidFill>
                <a:latin typeface="Helvetica-Condensed-Black"/>
              </a:rPr>
              <a:t>-Adrenergic Stimulation Increases Cellular Uptake of Potassium</a:t>
            </a:r>
            <a:r>
              <a:rPr lang="en-US" sz="1800" b="1" i="0" u="none" strike="noStrike" baseline="0" dirty="0">
                <a:latin typeface="Helvetica-Condensed-Black"/>
              </a:rPr>
              <a:t>. </a:t>
            </a:r>
            <a:r>
              <a:rPr lang="en-US" sz="1800" b="0" i="0" u="none" strike="noStrike" baseline="0" dirty="0">
                <a:latin typeface="TimesTen-Roman"/>
              </a:rPr>
              <a:t>Increased secretion of catecholamines, especially epinephrine, can cause movement of potassium from the extracellular to the intracellular fluid, mainly by activation of </a:t>
            </a:r>
            <a:r>
              <a:rPr lang="en-US" sz="1800" b="0" i="0" u="none" strike="noStrike" baseline="0" dirty="0">
                <a:latin typeface="SymbolBS"/>
              </a:rPr>
              <a:t>b</a:t>
            </a:r>
            <a:r>
              <a:rPr lang="en-US" sz="1800" b="0" i="0" u="none" strike="noStrike" baseline="0" dirty="0">
                <a:latin typeface="TimesTen-Roman"/>
              </a:rPr>
              <a:t>2-adrenergic receptors. Treatment of hypertension with </a:t>
            </a:r>
            <a:r>
              <a:rPr lang="en-US" sz="1800" b="0" i="0" u="none" strike="noStrike" baseline="0" dirty="0">
                <a:latin typeface="SymbolBS"/>
              </a:rPr>
              <a:t>b</a:t>
            </a:r>
            <a:r>
              <a:rPr lang="en-US" sz="1800" b="0" i="0" u="none" strike="noStrike" baseline="0" dirty="0">
                <a:latin typeface="TimesTen-Roman"/>
              </a:rPr>
              <a:t>-adrenergic receptor blockers, such as propranolol, causes potassium to move out of the cells and creates a tendency toward hyperkalemia.</a:t>
            </a:r>
            <a:endParaRPr lang="en-US" sz="1800" b="0" i="0" u="none" strike="noStrike" baseline="0" dirty="0">
              <a:latin typeface="TimesTen-Roman"/>
            </a:endParaRPr>
          </a:p>
          <a:p>
            <a:pPr algn="l"/>
            <a:r>
              <a:rPr lang="sr-Latn-RS" sz="1800" b="1" i="0" u="none" strike="noStrike" baseline="0" dirty="0">
                <a:solidFill>
                  <a:srgbClr val="FF0000"/>
                </a:solidFill>
              </a:rPr>
              <a:t>Acid-Base Abnormalities Can Cause Changes in Potassium Distribution.</a:t>
            </a:r>
            <a:r>
              <a:rPr lang="en-US" sz="1800" b="1" i="0" u="none" strike="noStrike" baseline="0" dirty="0"/>
              <a:t> </a:t>
            </a:r>
            <a:r>
              <a:rPr lang="pt-BR" sz="1800" b="0" i="0" u="none" strike="noStrike" baseline="0" dirty="0"/>
              <a:t>Metabolic acidosis increases extracellular potassium </a:t>
            </a:r>
            <a:r>
              <a:rPr lang="en-US" sz="1800" b="0" i="0" u="none" strike="noStrike" baseline="0" dirty="0"/>
              <a:t>concentration, in part by causing loss of potassium from the cells, whereas metabolic alkalosis decreases extracellular fluid potassium concentration. Although the mechanisms responsible for the effect of hydrogen </a:t>
            </a:r>
            <a:r>
              <a:rPr lang="sr-Latn-RS" sz="1800" b="0" i="0" u="none" strike="noStrike" baseline="0" dirty="0"/>
              <a:t>ion concentration on potassium internal distribution are</a:t>
            </a:r>
            <a:r>
              <a:rPr lang="en-US" sz="1800" b="0" i="0" u="none" strike="noStrike" baseline="0" dirty="0"/>
              <a:t> not completely understood, one effect of increased hydrogen ion concentration is to reduce the activity of the sodium-potassium adenosine triphosphatase (ATPase) pump. This in turn decreases cellular uptake of potassium and raises extracellular potassium </a:t>
            </a:r>
            <a:r>
              <a:rPr lang="sr-Latn-RS" sz="1800" b="0" i="0" u="none" strike="noStrike" baseline="0" dirty="0"/>
              <a:t>concentration</a:t>
            </a:r>
            <a:endParaRPr lang="sr-Latn-R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Regulation of Internal Potassium</a:t>
            </a:r>
            <a:br>
              <a:rPr lang="en-US" dirty="0">
                <a:solidFill>
                  <a:schemeClr val="tx1"/>
                </a:solidFill>
              </a:rPr>
            </a:br>
            <a:r>
              <a:rPr lang="en-US" dirty="0">
                <a:solidFill>
                  <a:schemeClr val="tx1"/>
                </a:solidFill>
              </a:rPr>
              <a:t>Distribution</a:t>
            </a:r>
            <a:endParaRPr lang="sr-Latn-RS" dirty="0"/>
          </a:p>
        </p:txBody>
      </p:sp>
      <p:sp>
        <p:nvSpPr>
          <p:cNvPr id="3" name="Content Placeholder 2"/>
          <p:cNvSpPr>
            <a:spLocks noGrp="1"/>
          </p:cNvSpPr>
          <p:nvPr>
            <p:ph idx="1"/>
          </p:nvPr>
        </p:nvSpPr>
        <p:spPr>
          <a:xfrm>
            <a:off x="610710" y="1894400"/>
            <a:ext cx="7458024" cy="4458817"/>
          </a:xfrm>
        </p:spPr>
        <p:txBody>
          <a:bodyPr>
            <a:normAutofit fontScale="85000" lnSpcReduction="10000"/>
          </a:bodyPr>
          <a:lstStyle/>
          <a:p>
            <a:pPr algn="l"/>
            <a:r>
              <a:rPr lang="en-US" sz="1800" b="1" i="0" u="none" strike="noStrike" baseline="0" dirty="0">
                <a:solidFill>
                  <a:srgbClr val="FF0000"/>
                </a:solidFill>
                <a:latin typeface="Helvetica-Condensed-Black"/>
              </a:rPr>
              <a:t>Cell Lysis Causes Increased Extracellular Potassium Concentration</a:t>
            </a:r>
            <a:r>
              <a:rPr lang="en-US" sz="1800" b="1" i="0" u="none" strike="noStrike" baseline="0" dirty="0">
                <a:latin typeface="Helvetica-Condensed-Black"/>
              </a:rPr>
              <a:t>. </a:t>
            </a:r>
            <a:r>
              <a:rPr lang="en-US" sz="1800" b="0" i="0" u="none" strike="noStrike" baseline="0" dirty="0">
                <a:latin typeface="TimesTen-Roman"/>
              </a:rPr>
              <a:t>As cells are destroyed, the large amounts of potassium contained in the cells are released into the extracellular compartment. This can cause significant hyperkalemia if large amounts of tissue are destroyed, as occurs with severe muscle injury or with red blood </a:t>
            </a:r>
            <a:r>
              <a:rPr lang="sr-Latn-RS" sz="1800" b="0" i="0" u="none" strike="noStrike" baseline="0" dirty="0">
                <a:latin typeface="TimesTen-Roman"/>
              </a:rPr>
              <a:t>cell lysis.</a:t>
            </a:r>
            <a:endParaRPr lang="en-US" sz="1800" b="0" i="0" u="none" strike="noStrike" baseline="0" dirty="0">
              <a:latin typeface="TimesTen-Roman"/>
            </a:endParaRPr>
          </a:p>
          <a:p>
            <a:pPr algn="l"/>
            <a:r>
              <a:rPr lang="en-US" sz="1800" b="1" i="0" u="none" strike="noStrike" baseline="0" dirty="0">
                <a:solidFill>
                  <a:srgbClr val="FF0000"/>
                </a:solidFill>
                <a:latin typeface="Helvetica-Condensed-Black"/>
              </a:rPr>
              <a:t>Strenuous Exercise Can Cause Hyperkalemia by Releasing Potassium from Skeletal Muscle</a:t>
            </a:r>
            <a:r>
              <a:rPr lang="en-US" sz="1800" b="1" i="0" u="none" strike="noStrike" baseline="0" dirty="0">
                <a:latin typeface="Helvetica-Condensed-Black"/>
              </a:rPr>
              <a:t>. </a:t>
            </a:r>
            <a:r>
              <a:rPr lang="en-US" sz="1800" b="0" i="0" u="none" strike="noStrike" baseline="0" dirty="0">
                <a:latin typeface="TimesTen-Roman"/>
              </a:rPr>
              <a:t>During prolonged exercise, potassium is released from skeletal muscle into the extracellular fluid. Usually, the hyperkalemia is mild, but it may be clinically significant after heavy exercise in patients treated with </a:t>
            </a:r>
            <a:r>
              <a:rPr lang="en-US" sz="1800" b="0" i="0" u="none" strike="noStrike" baseline="0" dirty="0">
                <a:latin typeface="SymbolBS"/>
              </a:rPr>
              <a:t>b</a:t>
            </a:r>
            <a:r>
              <a:rPr lang="en-US" sz="1800" b="0" i="0" u="none" strike="noStrike" baseline="0" dirty="0">
                <a:latin typeface="TimesTen-Roman"/>
              </a:rPr>
              <a:t>-adrenergic blockers or in individuals with insulin deficiency. In rare instances, hyperkalemia after exercise may be severe enough to cause cardiac arrhythmias and sudden death.</a:t>
            </a:r>
            <a:endParaRPr lang="en-US" sz="1800" b="0" i="0" u="none" strike="noStrike" baseline="0" dirty="0">
              <a:latin typeface="TimesTen-Roman"/>
            </a:endParaRPr>
          </a:p>
          <a:p>
            <a:pPr algn="l"/>
            <a:r>
              <a:rPr lang="en-US" sz="1800" b="1" i="0" u="none" strike="noStrike" baseline="0" dirty="0">
                <a:solidFill>
                  <a:srgbClr val="FF0000"/>
                </a:solidFill>
                <a:latin typeface="Helvetica-Condensed-Black"/>
              </a:rPr>
              <a:t>Increased Extracellular Fluid Osmolarity Causes Redistribution of Potassium from the Cells to Extracellular Fluid</a:t>
            </a:r>
            <a:r>
              <a:rPr lang="en-US" sz="1800" b="1" i="0" u="none" strike="noStrike" baseline="0" dirty="0">
                <a:latin typeface="Helvetica-Condensed-Black"/>
              </a:rPr>
              <a:t>. </a:t>
            </a:r>
            <a:r>
              <a:rPr lang="en-US" sz="1800" b="0" i="0" u="none" strike="noStrike" baseline="0" dirty="0">
                <a:latin typeface="TimesTen-Roman"/>
              </a:rPr>
              <a:t>Increased extracellular fluid osmolarity causes osmotic flow of water out of the </a:t>
            </a:r>
            <a:r>
              <a:rPr lang="en-US" sz="1800" b="0" i="0" u="none" strike="noStrike" baseline="0" dirty="0" err="1">
                <a:latin typeface="TimesTen-Roman"/>
              </a:rPr>
              <a:t>cells.The</a:t>
            </a:r>
            <a:r>
              <a:rPr lang="en-US" sz="1800" b="0" i="0" u="none" strike="noStrike" baseline="0" dirty="0">
                <a:latin typeface="TimesTen-Roman"/>
              </a:rPr>
              <a:t> cellular dehydration increases </a:t>
            </a:r>
            <a:r>
              <a:rPr lang="sr-Latn-RS" sz="1800" b="0" i="0" u="none" strike="noStrike" baseline="0" dirty="0">
                <a:latin typeface="TimesTen-Roman"/>
              </a:rPr>
              <a:t>intracellular potassium concentration, thereby promoting</a:t>
            </a:r>
            <a:r>
              <a:rPr lang="en-US" sz="1800" b="0" i="0" u="none" strike="noStrike" baseline="0" dirty="0">
                <a:latin typeface="TimesTen-Roman"/>
              </a:rPr>
              <a:t> diffusion of potassium out of the cells and increasing extracellular fluid potassium concentration. Decreased extracellular fluid osmolarity has the opposite effect. In diabetes mellitus, large increases in plasma </a:t>
            </a:r>
            <a:r>
              <a:rPr lang="sr-Latn-RS" sz="1800" b="0" i="0" u="none" strike="noStrike" baseline="0" dirty="0">
                <a:latin typeface="TimesTen-Roman"/>
              </a:rPr>
              <a:t>glucose raise extracellular osmolarity, causing cell</a:t>
            </a:r>
            <a:r>
              <a:rPr lang="en-US" sz="1800" b="0" i="0" u="none" strike="noStrike" baseline="0" dirty="0">
                <a:latin typeface="TimesTen-Roman"/>
              </a:rPr>
              <a:t> dehydration and movement of potassium from the cells </a:t>
            </a:r>
            <a:r>
              <a:rPr lang="sr-Latn-RS" sz="1800" b="0" i="0" u="none" strike="noStrike" baseline="0" dirty="0">
                <a:latin typeface="TimesTen-Roman"/>
              </a:rPr>
              <a:t>into the extracellular fluid.</a:t>
            </a:r>
            <a:endParaRPr lang="sr-Latn-RS"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457679" y="3866733"/>
            <a:ext cx="3734321" cy="299126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solidFill>
                  <a:schemeClr val="tx1"/>
                </a:solidFill>
              </a:rPr>
              <a:t>Control of Renal Calcium Excretion and Extracellular</a:t>
            </a:r>
            <a:br>
              <a:rPr lang="en-US" sz="3200" dirty="0">
                <a:solidFill>
                  <a:schemeClr val="tx1"/>
                </a:solidFill>
              </a:rPr>
            </a:br>
            <a:r>
              <a:rPr lang="en-US" sz="3200" dirty="0">
                <a:solidFill>
                  <a:schemeClr val="tx1"/>
                </a:solidFill>
              </a:rPr>
              <a:t>Calcium Ion Concentration</a:t>
            </a:r>
            <a:endParaRPr lang="sr-Latn-RS" sz="3200" dirty="0">
              <a:solidFill>
                <a:schemeClr val="tx1"/>
              </a:solidFill>
            </a:endParaRPr>
          </a:p>
        </p:txBody>
      </p:sp>
      <p:sp>
        <p:nvSpPr>
          <p:cNvPr id="3" name="Content Placeholder 2"/>
          <p:cNvSpPr>
            <a:spLocks noGrp="1"/>
          </p:cNvSpPr>
          <p:nvPr>
            <p:ph idx="1"/>
          </p:nvPr>
        </p:nvSpPr>
        <p:spPr/>
        <p:txBody>
          <a:bodyPr>
            <a:normAutofit/>
          </a:bodyPr>
          <a:lstStyle/>
          <a:p>
            <a:pPr algn="l"/>
            <a:r>
              <a:rPr lang="sr-Latn-RS" sz="1800" b="0" i="0" u="none" strike="noStrike" baseline="0" dirty="0">
                <a:latin typeface="TimesTen-Roman"/>
              </a:rPr>
              <a:t>Extracellular fluid calcium ion concentration</a:t>
            </a:r>
            <a:r>
              <a:rPr lang="en-US" sz="1800" b="0" i="0" u="none" strike="noStrike" baseline="0" dirty="0">
                <a:latin typeface="TimesTen-Roman"/>
              </a:rPr>
              <a:t> normally remains tightly controlled within a few percentage points of its normal level, 2.4 </a:t>
            </a:r>
            <a:r>
              <a:rPr lang="en-US" sz="1800" b="0" i="0" u="none" strike="noStrike" baseline="0" dirty="0" err="1">
                <a:latin typeface="TimesTen-Roman"/>
              </a:rPr>
              <a:t>mEq</a:t>
            </a:r>
            <a:r>
              <a:rPr lang="en-US" sz="1800" b="0" i="0" u="none" strike="noStrike" baseline="0" dirty="0">
                <a:latin typeface="TimesTen-Roman"/>
              </a:rPr>
              <a:t>/L</a:t>
            </a:r>
            <a:endParaRPr lang="en-US" sz="1800" b="0" i="0" u="none" strike="noStrike" baseline="0" dirty="0">
              <a:latin typeface="TimesTen-Roman"/>
            </a:endParaRPr>
          </a:p>
          <a:p>
            <a:pPr algn="l"/>
            <a:r>
              <a:rPr lang="en-US" sz="1800" b="0" i="0" u="none" strike="noStrike" baseline="0" dirty="0">
                <a:latin typeface="TimesTen-Roman"/>
              </a:rPr>
              <a:t>When calcium ion concentration falls to low levels (</a:t>
            </a:r>
            <a:r>
              <a:rPr lang="en-US" sz="1800" b="0" i="1" u="none" strike="noStrike" baseline="0" dirty="0">
                <a:solidFill>
                  <a:srgbClr val="FF0000"/>
                </a:solidFill>
                <a:latin typeface="TimesTen-Italic"/>
              </a:rPr>
              <a:t>hypocalcemia</a:t>
            </a:r>
            <a:r>
              <a:rPr lang="en-US" sz="1800" b="0" i="0" u="none" strike="noStrike" baseline="0" dirty="0">
                <a:latin typeface="TimesTen-Roman"/>
              </a:rPr>
              <a:t>), the excitability of nerve and muscle cells increases markedly and can in extreme cases</a:t>
            </a:r>
            <a:endParaRPr lang="en-US" sz="1800" b="0" i="0" u="none" strike="noStrike" baseline="0" dirty="0">
              <a:latin typeface="TimesTen-Roman"/>
            </a:endParaRPr>
          </a:p>
          <a:p>
            <a:pPr algn="l"/>
            <a:r>
              <a:rPr lang="en-US" sz="1800" b="0" i="0" u="none" strike="noStrike" baseline="0" dirty="0">
                <a:latin typeface="TimesTen-Roman"/>
              </a:rPr>
              <a:t>result in </a:t>
            </a:r>
            <a:r>
              <a:rPr lang="en-US" sz="1800" b="0" i="1" u="none" strike="noStrike" baseline="0" dirty="0" err="1">
                <a:solidFill>
                  <a:srgbClr val="FF0000"/>
                </a:solidFill>
                <a:latin typeface="TimesTen-Italic"/>
              </a:rPr>
              <a:t>hypocalcemic</a:t>
            </a:r>
            <a:r>
              <a:rPr lang="en-US" sz="1800" b="0" i="1" u="none" strike="noStrike" baseline="0" dirty="0">
                <a:solidFill>
                  <a:srgbClr val="FF0000"/>
                </a:solidFill>
                <a:latin typeface="TimesTen-Italic"/>
              </a:rPr>
              <a:t> tetany</a:t>
            </a:r>
            <a:endParaRPr lang="en-US" sz="1800" dirty="0">
              <a:solidFill>
                <a:srgbClr val="FF0000"/>
              </a:solidFill>
              <a:latin typeface="TimesTen-Roman"/>
            </a:endParaRPr>
          </a:p>
          <a:p>
            <a:pPr algn="l"/>
            <a:r>
              <a:rPr lang="sr-Latn-RS" sz="1800" b="0" i="1" u="none" strike="noStrike" baseline="0" dirty="0">
                <a:solidFill>
                  <a:srgbClr val="FF0000"/>
                </a:solidFill>
                <a:latin typeface="TimesTen-Italic"/>
              </a:rPr>
              <a:t>Hypercalcemia</a:t>
            </a:r>
            <a:r>
              <a:rPr lang="en-US" sz="1800" b="0" i="1" u="none" strike="noStrike" baseline="0" dirty="0">
                <a:solidFill>
                  <a:srgbClr val="FF0000"/>
                </a:solidFill>
                <a:latin typeface="TimesTen-Italic"/>
              </a:rPr>
              <a:t> </a:t>
            </a:r>
            <a:r>
              <a:rPr lang="en-US" sz="1800" dirty="0">
                <a:latin typeface="TimesTen-Roman"/>
              </a:rPr>
              <a:t>, </a:t>
            </a:r>
            <a:r>
              <a:rPr lang="sr-Latn-RS" sz="1800" b="0" i="0" u="none" strike="noStrike" baseline="0" dirty="0">
                <a:latin typeface="TimesTen-Roman"/>
              </a:rPr>
              <a:t>increased calcium concentration</a:t>
            </a:r>
            <a:r>
              <a:rPr lang="en-US" sz="1800" b="0" i="0" u="none" strike="noStrike" baseline="0" dirty="0">
                <a:latin typeface="TimesTen-Roman"/>
              </a:rPr>
              <a:t> </a:t>
            </a:r>
            <a:r>
              <a:rPr lang="sr-Latn-RS" sz="1800" b="0" i="0" u="none" strike="noStrike" baseline="0" dirty="0">
                <a:latin typeface="TimesTen-Roman"/>
              </a:rPr>
              <a:t>depresses neuromuscular</a:t>
            </a:r>
            <a:r>
              <a:rPr lang="en-US" sz="1800" b="0" i="0" u="none" strike="noStrike" baseline="0" dirty="0">
                <a:latin typeface="TimesTen-Roman"/>
              </a:rPr>
              <a:t> excitability and can lead to cardiac arrhythmias</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About 50 percent of the total calcium in the plasma (5 </a:t>
            </a:r>
            <a:r>
              <a:rPr lang="en-US" sz="1800" b="0" i="0" u="none" strike="noStrike" baseline="0" dirty="0" err="1">
                <a:solidFill>
                  <a:srgbClr val="FF0000"/>
                </a:solidFill>
                <a:latin typeface="TimesTen-Roman"/>
              </a:rPr>
              <a:t>mEq</a:t>
            </a:r>
            <a:r>
              <a:rPr lang="en-US" sz="1800" b="0" i="0" u="none" strike="noStrike" baseline="0" dirty="0">
                <a:solidFill>
                  <a:srgbClr val="FF0000"/>
                </a:solidFill>
                <a:latin typeface="TimesTen-Roman"/>
              </a:rPr>
              <a:t>/L) exists in the ionized form</a:t>
            </a:r>
            <a:r>
              <a:rPr lang="en-US" sz="1800" b="0" i="0" u="none" strike="noStrike" baseline="0" dirty="0">
                <a:latin typeface="TimesTen-Roman"/>
              </a:rPr>
              <a:t>, which is the form that has biological activity at cell membranes</a:t>
            </a:r>
            <a:endParaRPr lang="en-US" sz="1800" b="0" i="0" u="none" strike="noStrike" baseline="0" dirty="0">
              <a:latin typeface="TimesTen-Roman"/>
            </a:endParaRPr>
          </a:p>
          <a:p>
            <a:pPr algn="l"/>
            <a:r>
              <a:rPr lang="sr-Latn-RS" sz="1800" b="0" i="0" u="none" strike="noStrike" baseline="0" dirty="0">
                <a:latin typeface="TimesTen-Roman"/>
              </a:rPr>
              <a:t>The</a:t>
            </a:r>
            <a:r>
              <a:rPr lang="en-US" sz="1800" b="0" i="0" u="none" strike="noStrike" baseline="0" dirty="0">
                <a:latin typeface="TimesTen-Roman"/>
              </a:rPr>
              <a:t> remainder is </a:t>
            </a:r>
            <a:r>
              <a:rPr lang="en-US" sz="1800" b="0" i="0" u="none" strike="noStrike" baseline="0" dirty="0">
                <a:solidFill>
                  <a:srgbClr val="FF0000"/>
                </a:solidFill>
                <a:latin typeface="TimesTen-Roman"/>
              </a:rPr>
              <a:t>either bound to the plasma proteins </a:t>
            </a:r>
            <a:r>
              <a:rPr lang="en-US" sz="1800" b="0" i="0" u="none" strike="noStrike" baseline="0" dirty="0">
                <a:latin typeface="TimesTen-Roman"/>
              </a:rPr>
              <a:t>(about 40 percent) </a:t>
            </a:r>
            <a:r>
              <a:rPr lang="en-US" sz="1800" b="0" i="0" u="none" strike="noStrike" baseline="0" dirty="0">
                <a:solidFill>
                  <a:srgbClr val="FF0000"/>
                </a:solidFill>
                <a:latin typeface="TimesTen-Roman"/>
              </a:rPr>
              <a:t>or complexed in the non-ionized form with anions such as phosphate and citrate</a:t>
            </a:r>
            <a:r>
              <a:rPr lang="en-US" sz="1800" b="0" i="0" u="none" strike="noStrike" baseline="0" dirty="0">
                <a:latin typeface="TimesTen-Roman"/>
              </a:rPr>
              <a:t> (about </a:t>
            </a:r>
            <a:r>
              <a:rPr lang="sr-Latn-RS" sz="1800" b="0" i="0" u="none" strike="noStrike" baseline="0" dirty="0">
                <a:latin typeface="TimesTen-Roman"/>
              </a:rPr>
              <a:t>10 per cent)</a:t>
            </a:r>
            <a:endParaRPr lang="en-US" sz="1800" b="0" i="0" u="none" strike="noStrike" baseline="0" dirty="0">
              <a:latin typeface="TimesTen-Roman"/>
            </a:endParaRPr>
          </a:p>
          <a:p>
            <a:pPr algn="l"/>
            <a:r>
              <a:rPr lang="en-US" sz="1800" b="0" i="0" u="none" strike="noStrike" baseline="0" dirty="0">
                <a:latin typeface="TimesTen-Roman"/>
              </a:rPr>
              <a:t>Almost all the calcium in the body (99 per cent) is stored in the bone, with only about 1 per cent in the extracellular fluid and 0.1 percent in the intracellular </a:t>
            </a:r>
            <a:r>
              <a:rPr lang="sr-Latn-RS" sz="1800" b="0" i="0" u="none" strike="noStrike" baseline="0" dirty="0">
                <a:latin typeface="TimesTen-Roman"/>
              </a:rPr>
              <a:t>fluid</a:t>
            </a:r>
            <a:endParaRPr lang="sr-Latn-R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t>Control of Renal Calcium Excretion and Extracellular</a:t>
            </a:r>
            <a:b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br>
            <a:r>
              <a:rPr kumimoji="0" lang="en-US" sz="32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t>Calcium Ion Concentration</a:t>
            </a:r>
            <a:endParaRPr lang="sr-Latn-RS" dirty="0"/>
          </a:p>
        </p:txBody>
      </p:sp>
      <p:sp>
        <p:nvSpPr>
          <p:cNvPr id="3" name="Content Placeholder 2"/>
          <p:cNvSpPr>
            <a:spLocks noGrp="1"/>
          </p:cNvSpPr>
          <p:nvPr>
            <p:ph idx="1"/>
          </p:nvPr>
        </p:nvSpPr>
        <p:spPr/>
        <p:txBody>
          <a:bodyPr/>
          <a:lstStyle/>
          <a:p>
            <a:pPr algn="l"/>
            <a:r>
              <a:rPr lang="en-US" sz="1800" b="0" i="1" u="none" strike="noStrike" baseline="0" dirty="0">
                <a:solidFill>
                  <a:srgbClr val="FF0000"/>
                </a:solidFill>
                <a:latin typeface="TimesTen-Italic"/>
              </a:rPr>
              <a:t>One of the most important regulators of bone uptake and release of calcium is PTH</a:t>
            </a:r>
            <a:endParaRPr lang="en-US" sz="1800" b="0" i="1" u="none" strike="noStrike" baseline="0" dirty="0">
              <a:solidFill>
                <a:srgbClr val="FF0000"/>
              </a:solidFill>
              <a:latin typeface="TimesTen-Italic"/>
            </a:endParaRPr>
          </a:p>
          <a:p>
            <a:pPr algn="l"/>
            <a:r>
              <a:rPr lang="sr-Latn-RS" sz="1800" b="0" i="1" u="none" strike="noStrike" baseline="0" dirty="0">
                <a:solidFill>
                  <a:srgbClr val="FF0000"/>
                </a:solidFill>
                <a:latin typeface="TimesTen-Italic"/>
              </a:rPr>
              <a:t>PTH </a:t>
            </a:r>
            <a:r>
              <a:rPr lang="en-US" sz="1800" b="0" i="1" u="none" strike="noStrike" baseline="0" dirty="0">
                <a:solidFill>
                  <a:srgbClr val="FF0000"/>
                </a:solidFill>
                <a:latin typeface="TimesTen-Italic"/>
              </a:rPr>
              <a:t>regulates plasma calcium concentration through three main effects: (1) by stimulating bone resorption; (2) by stimulating activation of vitamin D, which then increases intestinal reabsorption of calcium; and (3) by directly increasing renal tubular calcium reabsorption</a:t>
            </a:r>
            <a:endParaRPr lang="en-US" sz="1800" b="0" i="1" u="none" strike="noStrike" baseline="0" dirty="0">
              <a:solidFill>
                <a:srgbClr val="FF0000"/>
              </a:solidFill>
              <a:latin typeface="TimesTen-Italic"/>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08223" y="3384556"/>
            <a:ext cx="3781953" cy="3172268"/>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018" y="3429000"/>
            <a:ext cx="3858163" cy="317226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solidFill>
                  <a:schemeClr val="tx1"/>
                </a:solidFill>
              </a:rPr>
              <a:t>Control of Renal Magnesium Excretion and Extracellular Magnesium Ion Concentration</a:t>
            </a:r>
            <a:endParaRPr lang="sr-Latn-RS" sz="3200" dirty="0">
              <a:solidFill>
                <a:schemeClr val="tx1"/>
              </a:solidFill>
            </a:endParaRPr>
          </a:p>
        </p:txBody>
      </p:sp>
      <p:sp>
        <p:nvSpPr>
          <p:cNvPr id="3" name="Content Placeholder 2"/>
          <p:cNvSpPr>
            <a:spLocks noGrp="1"/>
          </p:cNvSpPr>
          <p:nvPr>
            <p:ph idx="1"/>
          </p:nvPr>
        </p:nvSpPr>
        <p:spPr/>
        <p:txBody>
          <a:bodyPr>
            <a:normAutofit fontScale="92500"/>
          </a:bodyPr>
          <a:lstStyle/>
          <a:p>
            <a:pPr algn="l"/>
            <a:r>
              <a:rPr lang="en-US" sz="1800" b="0" i="0" u="none" strike="noStrike" baseline="0" dirty="0">
                <a:solidFill>
                  <a:srgbClr val="FF0000"/>
                </a:solidFill>
                <a:latin typeface="TimesTen-Roman"/>
              </a:rPr>
              <a:t>More than one half of the body’s magnesium is stored in the bones</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Most of the rest resides within the cells, </a:t>
            </a:r>
            <a:r>
              <a:rPr lang="en-US" sz="1800" b="0" i="0" u="none" strike="noStrike" baseline="0" dirty="0">
                <a:solidFill>
                  <a:srgbClr val="FF0000"/>
                </a:solidFill>
                <a:latin typeface="TimesTen-Roman"/>
              </a:rPr>
              <a:t>with less than 1 percent located in the extracellular </a:t>
            </a:r>
            <a:r>
              <a:rPr lang="sr-Latn-RS" sz="1800" b="0" i="0" u="none" strike="noStrike" baseline="0" dirty="0">
                <a:solidFill>
                  <a:srgbClr val="FF0000"/>
                </a:solidFill>
                <a:latin typeface="TimesTen-Roman"/>
              </a:rPr>
              <a:t>fluid</a:t>
            </a:r>
            <a:endParaRPr lang="en-US" sz="1800" dirty="0">
              <a:solidFill>
                <a:srgbClr val="FF0000"/>
              </a:solidFill>
              <a:latin typeface="TimesTen-Roman"/>
            </a:endParaRPr>
          </a:p>
          <a:p>
            <a:pPr algn="l"/>
            <a:r>
              <a:rPr lang="en-US" sz="1800" b="0" i="0" u="none" strike="noStrike" baseline="0" dirty="0">
                <a:latin typeface="TimesTen-Roman"/>
              </a:rPr>
              <a:t>Although the </a:t>
            </a:r>
            <a:r>
              <a:rPr lang="en-US" sz="1800" b="0" i="0" u="none" strike="noStrike" baseline="0" dirty="0">
                <a:solidFill>
                  <a:srgbClr val="FF0000"/>
                </a:solidFill>
                <a:latin typeface="TimesTen-Roman"/>
              </a:rPr>
              <a:t>total plasma magnesium concentration is about 1.8 </a:t>
            </a:r>
            <a:r>
              <a:rPr lang="en-US" sz="1800" b="0" i="0" u="none" strike="noStrike" baseline="0" dirty="0" err="1">
                <a:solidFill>
                  <a:srgbClr val="FF0000"/>
                </a:solidFill>
                <a:latin typeface="TimesTen-Roman"/>
              </a:rPr>
              <a:t>mEq</a:t>
            </a:r>
            <a:r>
              <a:rPr lang="en-US" sz="1800" b="0" i="0" u="none" strike="noStrike" baseline="0" dirty="0">
                <a:solidFill>
                  <a:srgbClr val="FF0000"/>
                </a:solidFill>
                <a:latin typeface="TimesTen-Roman"/>
              </a:rPr>
              <a:t>/L</a:t>
            </a:r>
            <a:r>
              <a:rPr lang="en-US" sz="1800" b="0" i="0" u="none" strike="noStrike" baseline="0" dirty="0">
                <a:latin typeface="TimesTen-Roman"/>
              </a:rPr>
              <a:t>, more than one half of this is bound to plasma proteins</a:t>
            </a:r>
            <a:endParaRPr lang="en-US" sz="1800" b="0" i="0" u="none" strike="noStrike" baseline="0" dirty="0">
              <a:latin typeface="TimesTen-Roman"/>
            </a:endParaRPr>
          </a:p>
          <a:p>
            <a:pPr algn="l"/>
            <a:r>
              <a:rPr lang="sr-Latn-RS" sz="1800" b="0" i="0" u="none" strike="noStrike" baseline="0" dirty="0">
                <a:latin typeface="TimesTen-Roman"/>
              </a:rPr>
              <a:t>To maintain</a:t>
            </a:r>
            <a:r>
              <a:rPr lang="en-US" sz="1800" b="0" i="0" u="none" strike="noStrike" baseline="0" dirty="0">
                <a:latin typeface="TimesTen-Roman"/>
              </a:rPr>
              <a:t> magnesium balance, the </a:t>
            </a:r>
            <a:r>
              <a:rPr lang="en-US" sz="1800" b="0" i="0" u="none" strike="noStrike" baseline="0" dirty="0">
                <a:solidFill>
                  <a:srgbClr val="FF0000"/>
                </a:solidFill>
                <a:latin typeface="TimesTen-Roman"/>
              </a:rPr>
              <a:t>kidneys must excrete this absorbed magnesium</a:t>
            </a:r>
            <a:r>
              <a:rPr lang="en-US" sz="1800" b="0" i="0" u="none" strike="noStrike" baseline="0" dirty="0">
                <a:latin typeface="TimesTen-Roman"/>
              </a:rPr>
              <a:t>, about one half the daily intake of magnesium, or 125 to 150 mg/day</a:t>
            </a:r>
            <a:endParaRPr lang="en-US" sz="1800" b="0" i="0" u="none" strike="noStrike" baseline="0" dirty="0">
              <a:latin typeface="TimesTen-Roman"/>
            </a:endParaRPr>
          </a:p>
          <a:p>
            <a:pPr algn="l"/>
            <a:r>
              <a:rPr lang="sr-Latn-RS" sz="1800" b="0" i="0" u="none" strike="noStrike" baseline="0" dirty="0">
                <a:latin typeface="TimesTen-Roman"/>
              </a:rPr>
              <a:t>Because magnesium</a:t>
            </a:r>
            <a:r>
              <a:rPr lang="en-US" sz="1800" b="0" i="0" u="none" strike="noStrike" baseline="0" dirty="0">
                <a:latin typeface="TimesTen-Roman"/>
              </a:rPr>
              <a:t> is involved in many biochemical processes in the body, </a:t>
            </a:r>
            <a:r>
              <a:rPr lang="en-US" sz="1800" b="0" i="0" u="none" strike="noStrike" baseline="0" dirty="0">
                <a:solidFill>
                  <a:srgbClr val="FF0000"/>
                </a:solidFill>
                <a:latin typeface="TimesTen-Roman"/>
              </a:rPr>
              <a:t>including activation of many enzymes, its concentration must be closely regulated</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Regulation of magnesium excretion is achieved mainly by changing tubular reabsorption</a:t>
            </a:r>
            <a:endParaRPr lang="en-US" sz="1800" b="0" i="0" u="none" strike="noStrike" baseline="0" dirty="0">
              <a:latin typeface="TimesTen-Roman"/>
            </a:endParaRPr>
          </a:p>
          <a:p>
            <a:pPr algn="l"/>
            <a:r>
              <a:rPr lang="en-US" sz="1800" b="0" i="0" u="none" strike="noStrike" baseline="0" dirty="0">
                <a:latin typeface="TimesTen-Roman"/>
              </a:rPr>
              <a:t>The proximal tubule usually reabsorbs only about 25 per cent of the filtered magnesium</a:t>
            </a:r>
            <a:endParaRPr lang="en-US" sz="1800" b="0" i="0" u="none" strike="noStrike" baseline="0" dirty="0">
              <a:latin typeface="TimesTen-Roman"/>
            </a:endParaRPr>
          </a:p>
          <a:p>
            <a:pPr algn="l"/>
            <a:r>
              <a:rPr lang="en-US" sz="1800" b="0" i="0" u="none" strike="noStrike" baseline="0" dirty="0">
                <a:latin typeface="TimesTen-Roman"/>
              </a:rPr>
              <a:t> The primary site of reabsorption is the loop of Henle, where about 65 per cent of the filtered load of magnesium is reabsorbed</a:t>
            </a:r>
            <a:endParaRPr lang="en-US" sz="1800" b="0" i="0" u="none" strike="noStrike" baseline="0" dirty="0">
              <a:latin typeface="TimesTen-Roman"/>
            </a:endParaRPr>
          </a:p>
          <a:p>
            <a:pPr algn="l"/>
            <a:r>
              <a:rPr lang="en-US" sz="1800" b="0" i="0" u="none" strike="noStrike" baseline="0" dirty="0">
                <a:latin typeface="TimesTen-Roman"/>
              </a:rPr>
              <a:t>Only a small amount (usually less than 5 per cent) of the filtered magnesium is reabsorbed in the distal and </a:t>
            </a:r>
            <a:r>
              <a:rPr lang="sr-Latn-RS" sz="1800" b="0" i="0" u="none" strike="noStrike" baseline="0" dirty="0">
                <a:latin typeface="TimesTen-Roman"/>
              </a:rPr>
              <a:t>collecting tubules.</a:t>
            </a:r>
            <a:endParaRPr lang="sr-Latn-RS" dirty="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Renal and Circulatory Effects</a:t>
            </a:r>
            <a:br>
              <a:rPr lang="en-US" dirty="0">
                <a:solidFill>
                  <a:schemeClr val="tx1"/>
                </a:solidFill>
              </a:rPr>
            </a:br>
            <a:r>
              <a:rPr lang="en-US" dirty="0">
                <a:solidFill>
                  <a:schemeClr val="tx1"/>
                </a:solidFill>
              </a:rPr>
              <a:t>of Aldosterone</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1" i="0" u="none" strike="noStrike" baseline="0" dirty="0">
                <a:solidFill>
                  <a:srgbClr val="FF0000"/>
                </a:solidFill>
                <a:latin typeface="Helvetica-Condensed-Black"/>
              </a:rPr>
              <a:t>Aldosterone Increases Renal Tubular Reabsorption of Sodium </a:t>
            </a:r>
            <a:r>
              <a:rPr lang="sr-Latn-RS" sz="1800" b="1" i="0" u="none" strike="noStrike" baseline="0" dirty="0">
                <a:solidFill>
                  <a:srgbClr val="FF0000"/>
                </a:solidFill>
                <a:latin typeface="Helvetica-Condensed-Black"/>
              </a:rPr>
              <a:t>and Secretion of Potassium</a:t>
            </a:r>
            <a:endParaRPr lang="en-US" sz="1800" b="1" i="0" u="none" strike="noStrike" baseline="0" dirty="0">
              <a:solidFill>
                <a:srgbClr val="FF0000"/>
              </a:solidFill>
              <a:latin typeface="Helvetica-Condensed-Black"/>
            </a:endParaRPr>
          </a:p>
          <a:p>
            <a:pPr algn="l"/>
            <a:r>
              <a:rPr lang="en-US" sz="1800" b="1" i="0" u="none" strike="noStrike" baseline="0" dirty="0">
                <a:solidFill>
                  <a:srgbClr val="FF0000"/>
                </a:solidFill>
                <a:latin typeface="Helvetica-Condensed-Black"/>
              </a:rPr>
              <a:t>Excess Aldosterone Increases Extracellular Fluid Volume and Arterial Pressure but Has Only a Small Effect on Plasma Sodium </a:t>
            </a:r>
            <a:r>
              <a:rPr lang="sr-Latn-RS" sz="1800" b="1" i="0" u="none" strike="noStrike" baseline="0" dirty="0">
                <a:solidFill>
                  <a:srgbClr val="FF0000"/>
                </a:solidFill>
                <a:latin typeface="Helvetica-Condensed-Black"/>
              </a:rPr>
              <a:t>Concentration</a:t>
            </a:r>
            <a:endParaRPr lang="en-US" sz="1800" b="1" i="0" u="none" strike="noStrike" baseline="0" dirty="0">
              <a:solidFill>
                <a:srgbClr val="FF0000"/>
              </a:solidFill>
              <a:latin typeface="Helvetica-Condensed-Black"/>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05826" y="3175000"/>
            <a:ext cx="5529508" cy="357293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Iron Metabolism</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Because iron is important for the formation not only of hemoglobin but also of other essential elements in the body (e.g., </a:t>
            </a:r>
            <a:r>
              <a:rPr lang="en-US" sz="1800" b="0" i="1" u="none" strike="noStrike" baseline="0" dirty="0">
                <a:solidFill>
                  <a:srgbClr val="FF0000"/>
                </a:solidFill>
                <a:latin typeface="TimesTen-Italic"/>
              </a:rPr>
              <a:t>myoglobin, cytochromes, cytochrome oxidase, peroxidase, catalase</a:t>
            </a:r>
            <a:r>
              <a:rPr lang="en-US" sz="1800" b="0" i="0" u="none" strike="noStrike" baseline="0" dirty="0">
                <a:latin typeface="TimesTen-Roman"/>
              </a:rPr>
              <a:t>), it is important to understand the means by which iron is utilized in the body</a:t>
            </a:r>
            <a:endParaRPr lang="en-US" sz="1800" b="0" i="0" u="none" strike="noStrike" baseline="0" dirty="0">
              <a:latin typeface="TimesTen-Roman"/>
            </a:endParaRPr>
          </a:p>
          <a:p>
            <a:pPr algn="l"/>
            <a:r>
              <a:rPr lang="en-US" sz="1800" b="0" i="0" u="none" strike="noStrike" baseline="0" dirty="0">
                <a:latin typeface="TimesTen-Roman"/>
              </a:rPr>
              <a:t>The total quantity of iron in the body averages 4 to 5 grams, about </a:t>
            </a:r>
            <a:r>
              <a:rPr lang="en-US" sz="1800" b="0" i="0" u="none" strike="noStrike" baseline="0" dirty="0">
                <a:solidFill>
                  <a:srgbClr val="FF0000"/>
                </a:solidFill>
                <a:latin typeface="TimesTen-Roman"/>
              </a:rPr>
              <a:t>65 percent of which is in the form of </a:t>
            </a:r>
            <a:r>
              <a:rPr lang="sr-Latn-RS" sz="1800" b="0" i="0" u="none" strike="noStrike" baseline="0" dirty="0">
                <a:solidFill>
                  <a:srgbClr val="FF0000"/>
                </a:solidFill>
                <a:latin typeface="TimesTen-Roman"/>
              </a:rPr>
              <a:t>hemoglobin</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15 to 30 percent is stored </a:t>
            </a:r>
            <a:r>
              <a:rPr lang="en-US" sz="1800" b="0" i="0" u="none" strike="noStrike" baseline="0" dirty="0">
                <a:latin typeface="TimesTen-Roman"/>
              </a:rPr>
              <a:t>for later use, mainly in the reticuloendothelial system and liver parenchymal cells, principally in the form of </a:t>
            </a:r>
            <a:r>
              <a:rPr lang="en-US" sz="1800" b="0" i="0" u="none" strike="noStrike" baseline="0" dirty="0">
                <a:solidFill>
                  <a:srgbClr val="FF0000"/>
                </a:solidFill>
                <a:latin typeface="TimesTen-Roman"/>
              </a:rPr>
              <a:t>ferritin</a:t>
            </a:r>
            <a:endParaRPr lang="sr-Latn-RS"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Transport and Storage of Iron</a:t>
            </a:r>
            <a:endParaRPr lang="sr-Latn-RS" dirty="0">
              <a:solidFill>
                <a:schemeClr val="tx1"/>
              </a:solidFill>
            </a:endParaRPr>
          </a:p>
        </p:txBody>
      </p:sp>
      <p:sp>
        <p:nvSpPr>
          <p:cNvPr id="3" name="Content Placeholder 2"/>
          <p:cNvSpPr>
            <a:spLocks noGrp="1"/>
          </p:cNvSpPr>
          <p:nvPr>
            <p:ph idx="1"/>
          </p:nvPr>
        </p:nvSpPr>
        <p:spPr>
          <a:xfrm>
            <a:off x="610710" y="1894400"/>
            <a:ext cx="7170158" cy="4458817"/>
          </a:xfrm>
        </p:spPr>
        <p:txBody>
          <a:bodyPr/>
          <a:lstStyle/>
          <a:p>
            <a:pPr algn="l"/>
            <a:r>
              <a:rPr lang="sr-Latn-RS" sz="1800" b="0" i="0" u="none" strike="noStrike" baseline="0" dirty="0">
                <a:latin typeface="TimesTen-Roman"/>
              </a:rPr>
              <a:t>When</a:t>
            </a:r>
            <a:r>
              <a:rPr lang="en-US" sz="1800" b="0" i="0" u="none" strike="noStrike" baseline="0" dirty="0">
                <a:latin typeface="TimesTen-Roman"/>
              </a:rPr>
              <a:t> iron is absorbed from the small intestine, it immediately combines in the blood plasma with a beta globulin, </a:t>
            </a:r>
            <a:r>
              <a:rPr lang="en-US" sz="1800" b="0" i="1" u="none" strike="noStrike" baseline="0" dirty="0" err="1">
                <a:solidFill>
                  <a:srgbClr val="FF0000"/>
                </a:solidFill>
                <a:latin typeface="TimesTen-Italic"/>
              </a:rPr>
              <a:t>apotransferrin</a:t>
            </a:r>
            <a:r>
              <a:rPr lang="en-US" sz="1800" b="0" i="1" u="none" strike="noStrike" baseline="0" dirty="0">
                <a:solidFill>
                  <a:srgbClr val="FF0000"/>
                </a:solidFill>
                <a:latin typeface="TimesTen-Italic"/>
              </a:rPr>
              <a:t>,</a:t>
            </a:r>
            <a:r>
              <a:rPr lang="en-US" sz="1800" b="0" i="1" u="none" strike="noStrike" baseline="0" dirty="0">
                <a:latin typeface="TimesTen-Italic"/>
              </a:rPr>
              <a:t> </a:t>
            </a:r>
            <a:r>
              <a:rPr lang="en-US" sz="1800" b="0" i="0" u="none" strike="noStrike" baseline="0" dirty="0">
                <a:latin typeface="TimesTen-Roman"/>
              </a:rPr>
              <a:t>to form </a:t>
            </a:r>
            <a:r>
              <a:rPr lang="en-US" sz="1800" b="0" i="1" u="none" strike="noStrike" baseline="0" dirty="0">
                <a:solidFill>
                  <a:srgbClr val="FF0000"/>
                </a:solidFill>
                <a:latin typeface="TimesTen-Italic"/>
              </a:rPr>
              <a:t>transferrin</a:t>
            </a:r>
            <a:r>
              <a:rPr lang="en-US" sz="1800" b="0" i="1" u="none" strike="noStrike" baseline="0" dirty="0">
                <a:latin typeface="TimesTen-Italic"/>
              </a:rPr>
              <a:t>, </a:t>
            </a:r>
            <a:r>
              <a:rPr lang="en-US" sz="1800" b="0" i="0" u="none" strike="noStrike" baseline="0" dirty="0">
                <a:latin typeface="TimesTen-Roman"/>
              </a:rPr>
              <a:t>which is then transported in the plasma</a:t>
            </a:r>
            <a:endParaRPr lang="en-US" sz="1800" b="0" i="0" u="none" strike="noStrike" baseline="0" dirty="0">
              <a:latin typeface="TimesTen-Roman"/>
            </a:endParaRPr>
          </a:p>
          <a:p>
            <a:pPr algn="l"/>
            <a:r>
              <a:rPr lang="sr-Latn-RS" sz="1800" b="0" i="0" u="none" strike="noStrike" baseline="0" dirty="0">
                <a:latin typeface="TimesTen-Roman"/>
              </a:rPr>
              <a:t>The </a:t>
            </a:r>
            <a:r>
              <a:rPr lang="sr-Latn-RS" sz="1800" b="0" i="0" u="none" strike="noStrike" baseline="0" dirty="0">
                <a:solidFill>
                  <a:srgbClr val="FF0000"/>
                </a:solidFill>
                <a:latin typeface="TimesTen-Roman"/>
              </a:rPr>
              <a:t>iron is loosely</a:t>
            </a:r>
            <a:r>
              <a:rPr lang="en-US" sz="1800" b="0" i="0" u="none" strike="noStrike" baseline="0" dirty="0">
                <a:solidFill>
                  <a:srgbClr val="FF0000"/>
                </a:solidFill>
                <a:latin typeface="TimesTen-Roman"/>
              </a:rPr>
              <a:t> bound in the transferrin and, consequently, can be released to any tissue cell</a:t>
            </a:r>
            <a:r>
              <a:rPr lang="en-US" sz="1800" b="0" i="0" u="none" strike="noStrike" baseline="0" dirty="0">
                <a:latin typeface="TimesTen-Roman"/>
              </a:rPr>
              <a:t> at any point in the body</a:t>
            </a:r>
            <a:endParaRPr lang="en-US" sz="1800" b="0" i="0" u="none" strike="noStrike" baseline="0" dirty="0">
              <a:latin typeface="TimesTen-Roman"/>
            </a:endParaRPr>
          </a:p>
          <a:p>
            <a:pPr algn="l"/>
            <a:r>
              <a:rPr lang="en-US" sz="1800" b="0" i="0" u="none" strike="noStrike" baseline="0" dirty="0">
                <a:latin typeface="TimesTen-Roman"/>
              </a:rPr>
              <a:t>Excess iron in the blood is </a:t>
            </a:r>
            <a:r>
              <a:rPr lang="en-US" sz="1800" b="0" i="0" u="none" strike="noStrike" baseline="0" dirty="0">
                <a:solidFill>
                  <a:srgbClr val="FF0000"/>
                </a:solidFill>
                <a:latin typeface="TimesTen-Roman"/>
              </a:rPr>
              <a:t>deposited </a:t>
            </a:r>
            <a:r>
              <a:rPr lang="en-US" sz="1800" b="0" i="1" u="none" strike="noStrike" baseline="0" dirty="0">
                <a:solidFill>
                  <a:srgbClr val="FF0000"/>
                </a:solidFill>
                <a:latin typeface="TimesTen-Italic"/>
              </a:rPr>
              <a:t>especially </a:t>
            </a:r>
            <a:r>
              <a:rPr lang="en-US" sz="1800" b="0" i="0" u="none" strike="noStrike" baseline="0" dirty="0">
                <a:solidFill>
                  <a:srgbClr val="FF0000"/>
                </a:solidFill>
                <a:latin typeface="TimesTen-Roman"/>
              </a:rPr>
              <a:t>in the liver hepatocytes and less in the reticuloendothelial cells of the bone marrow</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In the cell cytoplasm, iron combines mainly with a protein</a:t>
            </a:r>
            <a:r>
              <a:rPr lang="en-US" sz="1800" b="0" i="0" u="none" strike="noStrike" baseline="0" dirty="0">
                <a:solidFill>
                  <a:srgbClr val="FF0000"/>
                </a:solidFill>
                <a:latin typeface="TimesTen-Roman"/>
              </a:rPr>
              <a:t>, </a:t>
            </a:r>
            <a:r>
              <a:rPr lang="en-US" sz="1800" b="0" i="1" u="none" strike="noStrike" baseline="0" dirty="0">
                <a:solidFill>
                  <a:srgbClr val="FF0000"/>
                </a:solidFill>
                <a:latin typeface="TimesTen-Italic"/>
              </a:rPr>
              <a:t>apoferritin, </a:t>
            </a:r>
            <a:r>
              <a:rPr lang="en-US" sz="1800" b="0" i="0" u="none" strike="noStrike" baseline="0" dirty="0">
                <a:solidFill>
                  <a:srgbClr val="FF0000"/>
                </a:solidFill>
                <a:latin typeface="TimesTen-Roman"/>
              </a:rPr>
              <a:t>to form </a:t>
            </a:r>
            <a:r>
              <a:rPr lang="en-US" sz="1800" b="0" i="1" u="none" strike="noStrike" baseline="0" dirty="0">
                <a:solidFill>
                  <a:srgbClr val="FF0000"/>
                </a:solidFill>
                <a:latin typeface="TimesTen-Italic"/>
              </a:rPr>
              <a:t>ferritin</a:t>
            </a:r>
            <a:endParaRPr lang="en-US" sz="1800" b="0" i="1" u="none" strike="noStrike" baseline="0" dirty="0">
              <a:solidFill>
                <a:srgbClr val="FF0000"/>
              </a:solidFill>
              <a:latin typeface="TimesTen-Italic"/>
            </a:endParaRPr>
          </a:p>
          <a:p>
            <a:pPr algn="l"/>
            <a:r>
              <a:rPr lang="en-US" sz="1800" b="0" i="0" u="none" strike="noStrike" baseline="0" dirty="0">
                <a:latin typeface="TimesTen-Roman"/>
              </a:rPr>
              <a:t>This iron stored as ferritin is called </a:t>
            </a:r>
            <a:r>
              <a:rPr lang="sr-Latn-RS" sz="1800" b="0" i="1" u="none" strike="noStrike" baseline="0" dirty="0">
                <a:solidFill>
                  <a:srgbClr val="FF0000"/>
                </a:solidFill>
                <a:latin typeface="TimesTen-Italic"/>
              </a:rPr>
              <a:t>storage iron</a:t>
            </a:r>
            <a:endParaRPr lang="en-US" sz="1800" b="0" i="1" u="none" strike="noStrike" baseline="0" dirty="0">
              <a:solidFill>
                <a:srgbClr val="FF0000"/>
              </a:solidFill>
              <a:latin typeface="TimesTen-Italic"/>
            </a:endParaRPr>
          </a:p>
          <a:p>
            <a:pPr algn="l"/>
            <a:r>
              <a:rPr lang="en-US" sz="1800" b="0" i="0" u="none" strike="noStrike" baseline="0" dirty="0">
                <a:latin typeface="TimesTen-Roman"/>
              </a:rPr>
              <a:t>Smaller quantities of iron in the storage pool are in an extremely insoluble form called </a:t>
            </a:r>
            <a:r>
              <a:rPr lang="en-US" sz="1800" b="0" i="1" u="none" strike="noStrike" baseline="0" dirty="0">
                <a:solidFill>
                  <a:srgbClr val="FF0000"/>
                </a:solidFill>
                <a:latin typeface="TimesTen-Italic"/>
              </a:rPr>
              <a:t>hemosiderin</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80868" y="3104212"/>
            <a:ext cx="4288306" cy="375378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Transport and Storage of Iron</a:t>
            </a:r>
            <a:endParaRPr lang="sr-Latn-RS" dirty="0"/>
          </a:p>
        </p:txBody>
      </p:sp>
      <p:sp>
        <p:nvSpPr>
          <p:cNvPr id="3" name="Content Placeholder 2"/>
          <p:cNvSpPr>
            <a:spLocks noGrp="1"/>
          </p:cNvSpPr>
          <p:nvPr>
            <p:ph idx="1"/>
          </p:nvPr>
        </p:nvSpPr>
        <p:spPr>
          <a:xfrm>
            <a:off x="610710" y="1894400"/>
            <a:ext cx="7178623" cy="4458817"/>
          </a:xfrm>
        </p:spPr>
        <p:txBody>
          <a:bodyPr>
            <a:normAutofit fontScale="92500"/>
          </a:bodyPr>
          <a:lstStyle/>
          <a:p>
            <a:pPr algn="l"/>
            <a:r>
              <a:rPr lang="en-US" sz="1800" b="0" i="0" u="none" strike="noStrike" baseline="0" dirty="0">
                <a:latin typeface="TimesTen-Roman"/>
              </a:rPr>
              <a:t>When the quantity of iron in the plasma falls low, some of the iron in the </a:t>
            </a:r>
            <a:r>
              <a:rPr lang="en-US" sz="1800" b="0" i="0" u="none" strike="noStrike" baseline="0" dirty="0">
                <a:solidFill>
                  <a:srgbClr val="FF0000"/>
                </a:solidFill>
                <a:latin typeface="TimesTen-Roman"/>
              </a:rPr>
              <a:t>ferritin storage pool is removed easily and transported in the form of transferrin </a:t>
            </a:r>
            <a:r>
              <a:rPr lang="en-US" sz="1800" b="0" i="0" u="none" strike="noStrike" baseline="0" dirty="0">
                <a:latin typeface="TimesTen-Roman"/>
              </a:rPr>
              <a:t>in the plasma to the areas of the body where it is needed</a:t>
            </a:r>
            <a:endParaRPr lang="en-US" sz="1800" b="0" i="0" u="none" strike="noStrike" baseline="0" dirty="0">
              <a:latin typeface="TimesTen-Roman"/>
            </a:endParaRPr>
          </a:p>
          <a:p>
            <a:pPr algn="l"/>
            <a:r>
              <a:rPr lang="sr-Latn-RS" sz="1800" b="0" i="0" u="none" strike="noStrike" baseline="0" dirty="0">
                <a:latin typeface="TimesTen-Roman"/>
              </a:rPr>
              <a:t>A</a:t>
            </a:r>
            <a:r>
              <a:rPr lang="en-US" sz="1800" b="0" i="0" u="none" strike="noStrike" baseline="0" dirty="0">
                <a:latin typeface="TimesTen-Roman"/>
              </a:rPr>
              <a:t> unique characteristic of the transferrin molecule is that it binds strongly with </a:t>
            </a:r>
            <a:r>
              <a:rPr lang="en-US" sz="1800" b="0" i="0" u="none" strike="noStrike" baseline="0" dirty="0">
                <a:solidFill>
                  <a:srgbClr val="FF0000"/>
                </a:solidFill>
                <a:latin typeface="TimesTen-Roman"/>
              </a:rPr>
              <a:t>receptors in the cell membranes of erythroblasts in the bone marrow</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There the </a:t>
            </a:r>
            <a:r>
              <a:rPr lang="en-US" sz="1800" b="0" i="0" u="none" strike="noStrike" baseline="0" dirty="0">
                <a:solidFill>
                  <a:srgbClr val="FF0000"/>
                </a:solidFill>
                <a:latin typeface="TimesTen-Roman"/>
              </a:rPr>
              <a:t>transferrin delivers the iron directly to the mitochondria, where heme is synthesized</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In people who do not have adequate quantities of transferrin in their blood, failure to transport iron to the erythroblasts in this manner can cause severe </a:t>
            </a:r>
            <a:r>
              <a:rPr lang="en-US" sz="1800" b="0" i="1" u="none" strike="noStrike" baseline="0" dirty="0">
                <a:solidFill>
                  <a:srgbClr val="FF0000"/>
                </a:solidFill>
                <a:latin typeface="TimesTen-Italic"/>
              </a:rPr>
              <a:t>hypochromic anemia</a:t>
            </a:r>
            <a:r>
              <a:rPr lang="en-US" sz="1800" b="0" i="0" u="none" strike="noStrike" baseline="0" dirty="0">
                <a:latin typeface="TimesTen-Roman"/>
              </a:rPr>
              <a:t>—that is, red cells that contain much less hemoglobin than normal</a:t>
            </a:r>
            <a:endParaRPr lang="en-US" sz="1800" b="0" i="0" u="none" strike="noStrike" baseline="0" dirty="0">
              <a:latin typeface="TimesTen-Roman"/>
            </a:endParaRPr>
          </a:p>
          <a:p>
            <a:pPr algn="l"/>
            <a:r>
              <a:rPr lang="en-US" sz="1800" b="0" i="0" u="none" strike="noStrike" baseline="0" dirty="0">
                <a:latin typeface="TimesTen-Roman"/>
              </a:rPr>
              <a:t>A man excretes about 0.6 milligram of iron each day, </a:t>
            </a:r>
            <a:r>
              <a:rPr lang="en-US" sz="1800" b="0" i="0" u="none" strike="noStrike" baseline="0" dirty="0">
                <a:solidFill>
                  <a:srgbClr val="FF0000"/>
                </a:solidFill>
                <a:latin typeface="TimesTen-Roman"/>
              </a:rPr>
              <a:t>mainly into the feces</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Additional quantities of iron are lost when bleeding occurs</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For a woman, additional menstrual loss </a:t>
            </a:r>
            <a:r>
              <a:rPr lang="en-US" sz="1800" b="0" i="0" u="none" strike="noStrike" baseline="0" dirty="0">
                <a:latin typeface="TimesTen-Roman"/>
              </a:rPr>
              <a:t>of blood brings long-term</a:t>
            </a:r>
            <a:r>
              <a:rPr lang="en-US" sz="1800" dirty="0">
                <a:latin typeface="TimesTen-Roman"/>
              </a:rPr>
              <a:t> </a:t>
            </a:r>
            <a:r>
              <a:rPr lang="en-US" sz="1800" b="0" i="0" u="none" strike="noStrike" baseline="0" dirty="0">
                <a:latin typeface="TimesTen-Roman"/>
              </a:rPr>
              <a:t>iron loss to an average of about 1.3 mg/day</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13133" y="3247521"/>
            <a:ext cx="3581400" cy="36104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Daily Loss of Body Water</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There is a continuous loss of water by </a:t>
            </a:r>
            <a:r>
              <a:rPr lang="en-US" sz="1800" b="0" i="0" u="none" strike="noStrike" baseline="0" dirty="0">
                <a:solidFill>
                  <a:srgbClr val="FF0000"/>
                </a:solidFill>
                <a:latin typeface="TimesTen-Roman"/>
              </a:rPr>
              <a:t>evaporation from the respiratory tract and diffusion through the skin</a:t>
            </a:r>
            <a:r>
              <a:rPr lang="en-US" sz="1800" b="0" i="0" u="none" strike="noStrike" baseline="0" dirty="0">
                <a:latin typeface="TimesTen-Roman"/>
              </a:rPr>
              <a:t>, which together account for about 700 ml/day of water loss under normal conditions (</a:t>
            </a:r>
            <a:r>
              <a:rPr lang="en-US" sz="1800" dirty="0">
                <a:latin typeface="TimesTen-Roman"/>
              </a:rPr>
              <a:t>t</a:t>
            </a:r>
            <a:r>
              <a:rPr lang="sr-Latn-RS" sz="1800" b="0" i="0" u="none" strike="noStrike" baseline="0" dirty="0">
                <a:latin typeface="TimesTen-Roman"/>
              </a:rPr>
              <a:t>his is termed </a:t>
            </a:r>
            <a:r>
              <a:rPr lang="sr-Latn-RS" sz="1800" b="0" i="1" u="none" strike="noStrike" baseline="0" dirty="0">
                <a:solidFill>
                  <a:srgbClr val="FF0000"/>
                </a:solidFill>
                <a:latin typeface="TimesTen-Italic"/>
              </a:rPr>
              <a:t>insensible</a:t>
            </a:r>
            <a:r>
              <a:rPr lang="en-US" sz="1800" b="0" i="1" u="none" strike="noStrike" baseline="0" dirty="0">
                <a:solidFill>
                  <a:srgbClr val="FF0000"/>
                </a:solidFill>
                <a:latin typeface="TimesTen-Italic"/>
              </a:rPr>
              <a:t> </a:t>
            </a:r>
            <a:r>
              <a:rPr lang="sr-Latn-RS" sz="1800" b="0" i="1" u="none" strike="noStrike" baseline="0" dirty="0">
                <a:solidFill>
                  <a:srgbClr val="FF0000"/>
                </a:solidFill>
                <a:latin typeface="TimesTen-Italic"/>
              </a:rPr>
              <a:t>water loss</a:t>
            </a:r>
            <a:r>
              <a:rPr lang="en-US" sz="1800" b="0" i="0" u="none" strike="noStrike" baseline="0" dirty="0">
                <a:latin typeface="TimesTen-Roman"/>
              </a:rPr>
              <a:t>)</a:t>
            </a:r>
            <a:endParaRPr lang="en-US" sz="1800" b="0" i="0" u="none" strike="noStrike" baseline="0" dirty="0">
              <a:latin typeface="TimesTen-Roman"/>
            </a:endParaRPr>
          </a:p>
          <a:p>
            <a:pPr algn="l"/>
            <a:r>
              <a:rPr lang="en-US" sz="1800" b="0" i="0" u="none" strike="noStrike" baseline="0" dirty="0">
                <a:latin typeface="TimesTen-Roman"/>
              </a:rPr>
              <a:t>The amount of water lost by sweating is highly variable, depending on physical activity and environmental temperature</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The volume of sweat normally is about 100 ml/day</a:t>
            </a:r>
            <a:r>
              <a:rPr lang="en-US" sz="1800" b="0" i="0" u="none" strike="noStrike" baseline="0" dirty="0">
                <a:latin typeface="TimesTen-Roman"/>
              </a:rPr>
              <a:t>, but in very hot weather or during heavy exercise, water loss in sweat occasionally increases to 1 to 2 L/hour</a:t>
            </a:r>
            <a:endParaRPr lang="en-US" sz="1800" b="0" i="0" u="none" strike="noStrike" baseline="0" dirty="0">
              <a:latin typeface="TimesTen-Roman"/>
            </a:endParaRPr>
          </a:p>
          <a:p>
            <a:pPr algn="l"/>
            <a:r>
              <a:rPr lang="en-US" sz="1800" b="0" i="0" u="none" strike="noStrike" baseline="0" dirty="0">
                <a:latin typeface="TimesTen-Roman"/>
              </a:rPr>
              <a:t>Only a small amount of water </a:t>
            </a:r>
            <a:r>
              <a:rPr lang="en-US" sz="1800" b="0" i="0" u="none" strike="noStrike" baseline="0" dirty="0">
                <a:solidFill>
                  <a:srgbClr val="FF0000"/>
                </a:solidFill>
                <a:latin typeface="TimesTen-Roman"/>
              </a:rPr>
              <a:t>(100 ml/day) normally is lost in the feces</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The remaining water loss from the body occurs </a:t>
            </a:r>
            <a:r>
              <a:rPr lang="en-US" sz="1800" b="0" i="0" u="none" strike="noStrike" baseline="0" dirty="0">
                <a:solidFill>
                  <a:srgbClr val="FF0000"/>
                </a:solidFill>
                <a:latin typeface="TimesTen-Roman"/>
              </a:rPr>
              <a:t>in the urine excreted by the kidneys</a:t>
            </a:r>
            <a:endParaRPr lang="en-US" sz="1800" b="0" i="0" u="none" strike="noStrike" baseline="0" dirty="0">
              <a:solidFill>
                <a:srgbClr val="FF0000"/>
              </a:solidFill>
              <a:latin typeface="TimesTen-Roman"/>
            </a:endParaRPr>
          </a:p>
          <a:p>
            <a:pPr algn="l"/>
            <a:r>
              <a:rPr lang="en-US" sz="1800" dirty="0">
                <a:solidFill>
                  <a:srgbClr val="FF0000"/>
                </a:solidFill>
                <a:latin typeface="TimesTen-Roman"/>
              </a:rPr>
              <a:t>(</a:t>
            </a:r>
            <a:r>
              <a:rPr lang="en-US" sz="1800" b="0" i="0" u="none" strike="noStrike" baseline="0" dirty="0">
                <a:solidFill>
                  <a:srgbClr val="FF0000"/>
                </a:solidFill>
                <a:latin typeface="TimesTen-Roman"/>
              </a:rPr>
              <a:t>urine volume can be as low as 0.5 L/day in a dehydrated person or as high as 20 L/day in a person who has been drinking tremendous </a:t>
            </a:r>
            <a:r>
              <a:rPr lang="sr-Latn-RS" sz="1800" b="0" i="0" u="none" strike="noStrike" baseline="0" dirty="0">
                <a:solidFill>
                  <a:srgbClr val="FF0000"/>
                </a:solidFill>
                <a:latin typeface="TimesTen-Roman"/>
              </a:rPr>
              <a:t>amounts of water</a:t>
            </a:r>
            <a:r>
              <a:rPr lang="en-US" sz="1800" dirty="0">
                <a:solidFill>
                  <a:srgbClr val="FF0000"/>
                </a:solidFill>
                <a:latin typeface="TimesTen-Roman"/>
              </a:rPr>
              <a:t>)</a:t>
            </a:r>
            <a:endParaRPr lang="en-US" sz="1800" b="0" i="0" u="none" strike="noStrike" baseline="0" dirty="0">
              <a:solidFill>
                <a:srgbClr val="FF0000"/>
              </a:solidFill>
              <a:latin typeface="TimesTen-Roman"/>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31118" y="3981049"/>
            <a:ext cx="3060882" cy="287695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Classification of anemias</a:t>
            </a:r>
            <a:endParaRPr lang="sr-Latn-RS" dirty="0">
              <a:solidFill>
                <a:schemeClr val="tx1"/>
              </a:solidFill>
            </a:endParaRPr>
          </a:p>
        </p:txBody>
      </p:sp>
      <p:pic>
        <p:nvPicPr>
          <p:cNvPr id="5" name="Content Placeholder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476053" y="1614488"/>
            <a:ext cx="7044266" cy="4964112"/>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The Liver as an Organ</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liver is the largest organ in the body, contributing about 2 percent of the total body weight, or about 1.5 kg in the average adult human</a:t>
            </a:r>
            <a:endParaRPr lang="en-US" sz="1800" b="0" i="0" u="none" strike="noStrike" baseline="0" dirty="0">
              <a:latin typeface="TimesTen-Roman"/>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91821" y="2641710"/>
            <a:ext cx="6677957" cy="421629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Metabolic Functions</a:t>
            </a:r>
            <a:br>
              <a:rPr lang="en-US" dirty="0">
                <a:solidFill>
                  <a:schemeClr val="tx1"/>
                </a:solidFill>
              </a:rPr>
            </a:br>
            <a:r>
              <a:rPr lang="en-US" dirty="0">
                <a:solidFill>
                  <a:schemeClr val="tx1"/>
                </a:solidFill>
              </a:rPr>
              <a:t>of the Liver</a:t>
            </a:r>
            <a:endParaRPr lang="sr-Latn-RS" dirty="0">
              <a:solidFill>
                <a:schemeClr val="tx1"/>
              </a:solidFill>
            </a:endParaRPr>
          </a:p>
        </p:txBody>
      </p:sp>
      <p:sp>
        <p:nvSpPr>
          <p:cNvPr id="3" name="Content Placeholder 2"/>
          <p:cNvSpPr>
            <a:spLocks noGrp="1"/>
          </p:cNvSpPr>
          <p:nvPr>
            <p:ph idx="1"/>
          </p:nvPr>
        </p:nvSpPr>
        <p:spPr>
          <a:xfrm>
            <a:off x="610709" y="1894400"/>
            <a:ext cx="7178625" cy="4458817"/>
          </a:xfrm>
        </p:spPr>
        <p:txBody>
          <a:bodyPr>
            <a:normAutofit lnSpcReduction="10000"/>
          </a:bodyPr>
          <a:lstStyle/>
          <a:p>
            <a:pPr marL="0" indent="0" algn="l">
              <a:buNone/>
            </a:pPr>
            <a:r>
              <a:rPr lang="en-US" sz="1800" b="0" i="0" u="none" strike="noStrike" baseline="0" dirty="0">
                <a:latin typeface="TimesTen-Roman"/>
              </a:rPr>
              <a:t>In </a:t>
            </a:r>
            <a:r>
              <a:rPr lang="en-US" sz="1800" b="0" i="0" u="none" strike="noStrike" baseline="0" dirty="0">
                <a:solidFill>
                  <a:srgbClr val="FF0000"/>
                </a:solidFill>
                <a:latin typeface="TimesTen-Roman"/>
              </a:rPr>
              <a:t>carbohydrate metabolism</a:t>
            </a:r>
            <a:r>
              <a:rPr lang="en-US" sz="1800" b="0" i="0" u="none" strike="noStrike" baseline="0" dirty="0">
                <a:latin typeface="TimesTen-Roman"/>
              </a:rPr>
              <a:t>, the liver performs the following </a:t>
            </a:r>
            <a:r>
              <a:rPr lang="sr-Latn-RS" sz="1800" b="0" i="0" u="none" strike="noStrike" baseline="0" dirty="0">
                <a:latin typeface="TimesTen-Roman"/>
              </a:rPr>
              <a:t>functions, as summarized</a:t>
            </a:r>
            <a:endParaRPr lang="en-US" sz="1800" b="0" i="0" u="none" strike="noStrike" baseline="0" dirty="0">
              <a:latin typeface="TimesTen-Roman"/>
            </a:endParaRPr>
          </a:p>
          <a:p>
            <a:pPr marL="0" indent="0" algn="l">
              <a:buNone/>
            </a:pPr>
            <a:r>
              <a:rPr lang="en-US" sz="1800" b="0" i="0" u="none" strike="noStrike" baseline="0" dirty="0">
                <a:latin typeface="TimesTen-Roman"/>
              </a:rPr>
              <a:t>1. </a:t>
            </a:r>
            <a:r>
              <a:rPr lang="en-US" sz="1800" b="0" i="0" u="none" strike="noStrike" baseline="0" dirty="0">
                <a:solidFill>
                  <a:srgbClr val="FF0000"/>
                </a:solidFill>
                <a:latin typeface="TimesTen-Roman"/>
              </a:rPr>
              <a:t>Storage of large amounts of glycogen</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2. </a:t>
            </a:r>
            <a:r>
              <a:rPr lang="en-US" sz="1800" b="0" i="0" u="none" strike="noStrike" baseline="0" dirty="0">
                <a:solidFill>
                  <a:srgbClr val="FF0000"/>
                </a:solidFill>
                <a:latin typeface="TimesTen-Roman"/>
              </a:rPr>
              <a:t>Conversion of galactose and fructose to glucose</a:t>
            </a:r>
            <a:endParaRPr lang="en-US" sz="1800" b="0" i="0" u="none" strike="noStrike" baseline="0" dirty="0">
              <a:solidFill>
                <a:srgbClr val="FF0000"/>
              </a:solidFill>
              <a:latin typeface="TimesTen-Roman"/>
            </a:endParaRPr>
          </a:p>
          <a:p>
            <a:pPr marL="0" indent="0" algn="l">
              <a:buNone/>
            </a:pPr>
            <a:r>
              <a:rPr lang="sr-Latn-RS" sz="1800" b="0" i="0" u="none" strike="noStrike" baseline="0" dirty="0">
                <a:latin typeface="TimesTen-Roman"/>
              </a:rPr>
              <a:t>3. </a:t>
            </a:r>
            <a:r>
              <a:rPr lang="sr-Latn-RS" sz="1800" b="0" i="0" u="none" strike="noStrike" baseline="0" dirty="0">
                <a:solidFill>
                  <a:srgbClr val="FF0000"/>
                </a:solidFill>
                <a:latin typeface="TimesTen-Roman"/>
              </a:rPr>
              <a:t>Gluconeogenesis</a:t>
            </a:r>
            <a:endParaRPr lang="sr-Latn-R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4. </a:t>
            </a:r>
            <a:r>
              <a:rPr lang="en-US" sz="1800" b="0" i="0" u="none" strike="noStrike" baseline="0" dirty="0">
                <a:solidFill>
                  <a:srgbClr val="FF0000"/>
                </a:solidFill>
                <a:latin typeface="TimesTen-Roman"/>
              </a:rPr>
              <a:t>Formation of many chemical compounds from intermediate products of carbohydrate metabolism</a:t>
            </a:r>
            <a:endParaRPr lang="en-US" sz="1800" b="0" i="0" u="none" strike="noStrike" baseline="0" dirty="0">
              <a:solidFill>
                <a:srgbClr val="FF0000"/>
              </a:solidFill>
              <a:latin typeface="TimesTen-Roman"/>
            </a:endParaRPr>
          </a:p>
          <a:p>
            <a:r>
              <a:rPr lang="en-US" sz="1800" b="0" i="0" u="none" strike="noStrike" baseline="0" dirty="0">
                <a:latin typeface="TimesTen-Roman"/>
              </a:rPr>
              <a:t>The liver is especially important for </a:t>
            </a:r>
            <a:r>
              <a:rPr lang="en-US" sz="1800" b="0" i="0" u="none" strike="noStrike" baseline="0" dirty="0">
                <a:solidFill>
                  <a:srgbClr val="FF0000"/>
                </a:solidFill>
                <a:latin typeface="TimesTen-Roman"/>
              </a:rPr>
              <a:t>maintaining a </a:t>
            </a:r>
            <a:r>
              <a:rPr lang="sr-Latn-RS" sz="1800" b="0" i="0" u="none" strike="noStrike" baseline="0" dirty="0">
                <a:solidFill>
                  <a:srgbClr val="FF0000"/>
                </a:solidFill>
                <a:latin typeface="TimesTen-Roman"/>
              </a:rPr>
              <a:t>normal blood glucose concentration</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Storage of glycogen</a:t>
            </a:r>
            <a:r>
              <a:rPr lang="en-US" sz="1800" b="0" i="0" u="none" strike="noStrike" baseline="0" dirty="0">
                <a:solidFill>
                  <a:srgbClr val="FF0000"/>
                </a:solidFill>
                <a:latin typeface="TimesTen-Roman"/>
              </a:rPr>
              <a:t> </a:t>
            </a:r>
            <a:r>
              <a:rPr lang="en-US" sz="1800" b="0" i="0" u="none" strike="noStrike" baseline="0" dirty="0">
                <a:latin typeface="TimesTen-Roman"/>
              </a:rPr>
              <a:t>allows the liver to remove excess glucose from the blood, store it, and then return it to the blood when the blood glucose concentration begins to fall too low</a:t>
            </a:r>
            <a:endParaRPr lang="en-US" sz="1800" b="0" i="0" u="none" strike="noStrike" baseline="0" dirty="0">
              <a:latin typeface="TimesTen-Roman"/>
            </a:endParaRPr>
          </a:p>
          <a:p>
            <a:pPr algn="l"/>
            <a:r>
              <a:rPr lang="en-US" sz="1800" b="0" i="1" u="none" strike="noStrike" baseline="0" dirty="0">
                <a:solidFill>
                  <a:srgbClr val="FF0000"/>
                </a:solidFill>
                <a:latin typeface="TimesTen-Italic"/>
              </a:rPr>
              <a:t>Gluconeogenesis</a:t>
            </a:r>
            <a:r>
              <a:rPr lang="en-US" sz="1800" b="0" i="1" u="none" strike="noStrike" baseline="0" dirty="0">
                <a:latin typeface="TimesTen-Italic"/>
              </a:rPr>
              <a:t> </a:t>
            </a:r>
            <a:r>
              <a:rPr lang="en-US" sz="1800" b="0" i="0" u="none" strike="noStrike" baseline="0" dirty="0">
                <a:latin typeface="TimesTen-Roman"/>
              </a:rPr>
              <a:t>in the liver is also important in </a:t>
            </a:r>
            <a:r>
              <a:rPr lang="sr-Latn-RS" sz="1800" b="0" i="0" u="none" strike="noStrike" baseline="0" dirty="0">
                <a:latin typeface="TimesTen-Roman"/>
              </a:rPr>
              <a:t>maintaining a normal blood glucose concentration,</a:t>
            </a:r>
            <a:r>
              <a:rPr lang="en-US" sz="1800" b="0" i="0" u="none" strike="noStrike" baseline="0" dirty="0">
                <a:latin typeface="TimesTen-Roman"/>
              </a:rPr>
              <a:t> because gluconeogenesis occurs to a significant extent only when the glucose concentration falls below normal</a:t>
            </a: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848601" y="3510043"/>
            <a:ext cx="4402666" cy="334795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Fat Metabolism</a:t>
            </a:r>
            <a:endParaRPr lang="sr-Latn-RS" dirty="0">
              <a:solidFill>
                <a:schemeClr val="tx1"/>
              </a:solidFill>
            </a:endParaRPr>
          </a:p>
        </p:txBody>
      </p:sp>
      <p:sp>
        <p:nvSpPr>
          <p:cNvPr id="3" name="Content Placeholder 2"/>
          <p:cNvSpPr>
            <a:spLocks noGrp="1"/>
          </p:cNvSpPr>
          <p:nvPr>
            <p:ph idx="1"/>
          </p:nvPr>
        </p:nvSpPr>
        <p:spPr>
          <a:xfrm>
            <a:off x="280509" y="1885933"/>
            <a:ext cx="6323491" cy="4458817"/>
          </a:xfrm>
        </p:spPr>
        <p:txBody>
          <a:bodyPr>
            <a:normAutofit fontScale="85000" lnSpcReduction="10000"/>
          </a:bodyPr>
          <a:lstStyle/>
          <a:p>
            <a:pPr marL="0" indent="0" algn="l">
              <a:buNone/>
            </a:pPr>
            <a:r>
              <a:rPr lang="en-US" sz="1800" b="0" i="0" u="none" strike="noStrike" baseline="0" dirty="0">
                <a:latin typeface="TimesTen-Roman"/>
              </a:rPr>
              <a:t>Although most cells of the </a:t>
            </a:r>
            <a:r>
              <a:rPr lang="en-US" sz="1800" b="0" i="0" u="none" strike="noStrike" baseline="0" dirty="0">
                <a:solidFill>
                  <a:srgbClr val="FF0000"/>
                </a:solidFill>
                <a:latin typeface="TimesTen-Roman"/>
              </a:rPr>
              <a:t>body metabolize fat, certain aspects of fat metabolism occur mainly in the liver</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1. </a:t>
            </a:r>
            <a:r>
              <a:rPr lang="en-US" sz="1800" b="0" i="0" u="none" strike="noStrike" baseline="0" dirty="0">
                <a:solidFill>
                  <a:srgbClr val="FF0000"/>
                </a:solidFill>
                <a:latin typeface="TimesTen-Roman"/>
              </a:rPr>
              <a:t>Oxidation of fatty acids to supply energy for other </a:t>
            </a:r>
            <a:r>
              <a:rPr lang="sr-Latn-RS" sz="1800" b="0" i="0" u="none" strike="noStrike" baseline="0" dirty="0">
                <a:solidFill>
                  <a:srgbClr val="FF0000"/>
                </a:solidFill>
                <a:latin typeface="TimesTen-Roman"/>
              </a:rPr>
              <a:t>body functions</a:t>
            </a:r>
            <a:endParaRPr lang="sr-Latn-R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2. </a:t>
            </a:r>
            <a:r>
              <a:rPr lang="en-US" sz="1800" b="0" i="0" u="none" strike="noStrike" baseline="0" dirty="0">
                <a:solidFill>
                  <a:srgbClr val="FF0000"/>
                </a:solidFill>
                <a:latin typeface="TimesTen-Roman"/>
              </a:rPr>
              <a:t>Synthesis of large quantities of cholesterol</a:t>
            </a:r>
            <a:r>
              <a:rPr lang="en-US" sz="1800" b="0" i="0" u="none" strike="noStrike" baseline="0" dirty="0">
                <a:latin typeface="TimesTen-Roman"/>
              </a:rPr>
              <a:t>, </a:t>
            </a:r>
            <a:r>
              <a:rPr lang="sr-Latn-RS" sz="1800" b="0" i="0" u="none" strike="noStrike" baseline="0" dirty="0">
                <a:solidFill>
                  <a:srgbClr val="FF0000"/>
                </a:solidFill>
                <a:latin typeface="TimesTen-Roman"/>
              </a:rPr>
              <a:t>phospholipids, and most lipoproteins</a:t>
            </a:r>
            <a:endParaRPr lang="sr-Latn-R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3. </a:t>
            </a:r>
            <a:r>
              <a:rPr lang="en-US" sz="1800" b="0" i="0" u="none" strike="noStrike" baseline="0" dirty="0">
                <a:solidFill>
                  <a:srgbClr val="FF0000"/>
                </a:solidFill>
                <a:latin typeface="TimesTen-Roman"/>
              </a:rPr>
              <a:t>Synthesis of fat from proteins and carbohydrates</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To derive energy from neutral fats, the fat is first split into glycerol and fatty acids; then the fatty acids are split by </a:t>
            </a:r>
            <a:r>
              <a:rPr lang="en-US" sz="1800" b="0" i="1" u="none" strike="noStrike" baseline="0" dirty="0">
                <a:latin typeface="TimesTen-Italic"/>
              </a:rPr>
              <a:t>beta-oxidation </a:t>
            </a:r>
            <a:r>
              <a:rPr lang="en-US" sz="1800" b="0" i="0" u="none" strike="noStrike" baseline="0" dirty="0">
                <a:latin typeface="TimesTen-Roman"/>
              </a:rPr>
              <a:t>into two-carbon acetyl radicals that </a:t>
            </a:r>
            <a:r>
              <a:rPr lang="pt-BR" sz="1800" b="0" i="0" u="none" strike="noStrike" baseline="0" dirty="0">
                <a:latin typeface="TimesTen-Roman"/>
              </a:rPr>
              <a:t>form </a:t>
            </a:r>
            <a:r>
              <a:rPr lang="pt-BR" sz="1800" b="0" i="1" u="none" strike="noStrike" baseline="0" dirty="0">
                <a:latin typeface="TimesTen-Italic"/>
              </a:rPr>
              <a:t>acetyl coenzyme A </a:t>
            </a:r>
            <a:r>
              <a:rPr lang="pt-BR" sz="1800" b="0" i="0" u="none" strike="noStrike" baseline="0" dirty="0">
                <a:latin typeface="TimesTen-Roman"/>
              </a:rPr>
              <a:t>(acetyl-CoA)</a:t>
            </a:r>
            <a:endParaRPr lang="pt-BR" sz="1800" b="0" i="0" u="none" strike="noStrike" baseline="0" dirty="0">
              <a:latin typeface="TimesTen-Roman"/>
            </a:endParaRPr>
          </a:p>
          <a:p>
            <a:pPr algn="l"/>
            <a:r>
              <a:rPr lang="sr-Latn-RS" sz="1800" b="0" i="0" u="none" strike="noStrike" baseline="0" dirty="0">
                <a:latin typeface="TimesTen-Roman"/>
              </a:rPr>
              <a:t>This can enter</a:t>
            </a:r>
            <a:r>
              <a:rPr lang="en-US" sz="1800" b="0" i="0" u="none" strike="noStrike" baseline="0" dirty="0">
                <a:latin typeface="TimesTen-Roman"/>
              </a:rPr>
              <a:t> the citric acid cycle and be oxidized to liberate tremendous amounts of energy</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Beta-oxidation can take place in all cells of the body</a:t>
            </a:r>
            <a:r>
              <a:rPr lang="en-US" sz="1800" b="0" i="0" u="none" strike="noStrike" baseline="0" dirty="0">
                <a:latin typeface="TimesTen-Roman"/>
              </a:rPr>
              <a:t>, but it occurs especially rapidly </a:t>
            </a:r>
            <a:r>
              <a:rPr lang="sr-Latn-RS" sz="1800" b="0" i="0" u="none" strike="noStrike" baseline="0" dirty="0">
                <a:latin typeface="TimesTen-Roman"/>
              </a:rPr>
              <a:t>in the hepatic cells</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The liver itself cannot use all the acetyl-CoA that is formed</a:t>
            </a:r>
            <a:r>
              <a:rPr lang="en-US" sz="1800" b="0" i="0" u="none" strike="noStrike" baseline="0" dirty="0">
                <a:latin typeface="TimesTen-Roman"/>
              </a:rPr>
              <a:t>; instead, it is converted by the condensation of two molecules of acetyl-CoA into </a:t>
            </a:r>
            <a:r>
              <a:rPr lang="en-US" sz="1800" b="0" i="1" u="none" strike="noStrike" baseline="0" dirty="0">
                <a:solidFill>
                  <a:srgbClr val="FF0000"/>
                </a:solidFill>
                <a:latin typeface="TimesTen-Italic"/>
              </a:rPr>
              <a:t>acetoacetic acid</a:t>
            </a:r>
            <a:r>
              <a:rPr lang="en-US" sz="1800" b="0" i="1" u="none" strike="noStrike" baseline="0" dirty="0">
                <a:latin typeface="TimesTen-Italic"/>
              </a:rPr>
              <a:t>, </a:t>
            </a:r>
            <a:r>
              <a:rPr lang="en-US" sz="1800" b="0" i="0" u="none" strike="noStrike" baseline="0" dirty="0">
                <a:latin typeface="TimesTen-Roman"/>
              </a:rPr>
              <a:t>a </a:t>
            </a:r>
            <a:r>
              <a:rPr lang="en-US" sz="1800" b="0" i="0" u="none" strike="noStrike" baseline="0" dirty="0">
                <a:solidFill>
                  <a:srgbClr val="FF0000"/>
                </a:solidFill>
                <a:latin typeface="TimesTen-Roman"/>
              </a:rPr>
              <a:t>highly soluble acid that passes from the hepatic cells into the extracellular fluid and is then transported throughout the body to be absorbed by </a:t>
            </a:r>
            <a:r>
              <a:rPr lang="sr-Latn-RS" sz="1800" b="0" i="0" u="none" strike="noStrike" baseline="0" dirty="0">
                <a:solidFill>
                  <a:srgbClr val="FF0000"/>
                </a:solidFill>
                <a:latin typeface="TimesTen-Roman"/>
              </a:rPr>
              <a:t>other tissues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165079" y="2091267"/>
            <a:ext cx="5053794" cy="476673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Fat Metabolism</a:t>
            </a:r>
            <a:endParaRPr lang="sr-Latn-RS" dirty="0"/>
          </a:p>
        </p:txBody>
      </p:sp>
      <p:sp>
        <p:nvSpPr>
          <p:cNvPr id="3" name="Content Placeholder 2"/>
          <p:cNvSpPr>
            <a:spLocks noGrp="1"/>
          </p:cNvSpPr>
          <p:nvPr>
            <p:ph idx="1"/>
          </p:nvPr>
        </p:nvSpPr>
        <p:spPr>
          <a:xfrm>
            <a:off x="610710" y="1894400"/>
            <a:ext cx="5578424" cy="4458817"/>
          </a:xfrm>
        </p:spPr>
        <p:txBody>
          <a:bodyPr/>
          <a:lstStyle/>
          <a:p>
            <a:pPr algn="l"/>
            <a:r>
              <a:rPr lang="en-US" sz="1800" b="0" i="0" u="none" strike="noStrike" baseline="0" dirty="0">
                <a:solidFill>
                  <a:srgbClr val="FF0000"/>
                </a:solidFill>
                <a:latin typeface="TimesTen-Roman"/>
              </a:rPr>
              <a:t>About 80 percent of the cholesterol synthesized in the liver is converted into bile salts, which are secreted </a:t>
            </a:r>
            <a:r>
              <a:rPr lang="sr-Latn-RS" sz="1800" b="0" i="0" u="none" strike="noStrike" baseline="0" dirty="0">
                <a:solidFill>
                  <a:srgbClr val="FF0000"/>
                </a:solidFill>
                <a:latin typeface="TimesTen-Roman"/>
              </a:rPr>
              <a:t>into the bile</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Phospholipids are likewise synthesized</a:t>
            </a:r>
            <a:r>
              <a:rPr lang="en-US" sz="1800" b="0" i="0" u="none" strike="noStrike" baseline="0" dirty="0">
                <a:solidFill>
                  <a:srgbClr val="FF0000"/>
                </a:solidFill>
                <a:latin typeface="TimesTen-Roman"/>
              </a:rPr>
              <a:t> </a:t>
            </a:r>
            <a:r>
              <a:rPr lang="en-US" sz="1800" b="0" i="0" u="none" strike="noStrike" baseline="0" dirty="0">
                <a:latin typeface="TimesTen-Roman"/>
              </a:rPr>
              <a:t>in the liver and transported principally in the </a:t>
            </a:r>
            <a:r>
              <a:rPr lang="sr-Latn-RS" sz="1800" b="0" i="0" u="none" strike="noStrike" baseline="0" dirty="0">
                <a:latin typeface="TimesTen-Roman"/>
              </a:rPr>
              <a:t>lipoproteins</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Almost all the fat synthesis in the body from carbohydrates and proteins also occurs in the liver</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After fat</a:t>
            </a:r>
            <a:r>
              <a:rPr lang="en-US" sz="1800" dirty="0">
                <a:solidFill>
                  <a:srgbClr val="FF0000"/>
                </a:solidFill>
                <a:latin typeface="TimesTen-Roman"/>
              </a:rPr>
              <a:t> </a:t>
            </a:r>
            <a:r>
              <a:rPr lang="en-US" sz="1800" b="0" i="0" u="none" strike="noStrike" baseline="0" dirty="0">
                <a:solidFill>
                  <a:srgbClr val="FF0000"/>
                </a:solidFill>
                <a:latin typeface="TimesTen-Roman"/>
              </a:rPr>
              <a:t>is synthesized in the liver, it is transported in the lipoproteins to the adipose tissue to be stored</a:t>
            </a:r>
            <a:endParaRPr lang="sr-Latn-RS" dirty="0">
              <a:solidFill>
                <a:srgbClr val="FF0000"/>
              </a:solidFill>
            </a:endParaRPr>
          </a:p>
        </p:txBody>
      </p:sp>
      <p:pic>
        <p:nvPicPr>
          <p:cNvPr id="6" name="Picture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165383" y="2116901"/>
            <a:ext cx="5026617" cy="4741099"/>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Protein Metabolism</a:t>
            </a:r>
            <a:endParaRPr lang="sr-Latn-RS" dirty="0">
              <a:solidFill>
                <a:schemeClr val="tx1"/>
              </a:solidFill>
            </a:endParaRPr>
          </a:p>
        </p:txBody>
      </p:sp>
      <p:sp>
        <p:nvSpPr>
          <p:cNvPr id="3" name="Content Placeholder 2"/>
          <p:cNvSpPr>
            <a:spLocks noGrp="1"/>
          </p:cNvSpPr>
          <p:nvPr>
            <p:ph idx="1"/>
          </p:nvPr>
        </p:nvSpPr>
        <p:spPr>
          <a:xfrm>
            <a:off x="610710" y="1894400"/>
            <a:ext cx="4918024" cy="4458817"/>
          </a:xfrm>
        </p:spPr>
        <p:txBody>
          <a:bodyPr/>
          <a:lstStyle/>
          <a:p>
            <a:pPr marL="0" indent="0" algn="l">
              <a:buNone/>
            </a:pPr>
            <a:r>
              <a:rPr lang="en-US" sz="1800" b="0" i="0" u="none" strike="noStrike" baseline="0" dirty="0">
                <a:latin typeface="TimesTen-Roman"/>
              </a:rPr>
              <a:t>The most important functions of the liver </a:t>
            </a:r>
            <a:r>
              <a:rPr lang="sr-Latn-RS" sz="1800" b="0" i="0" u="none" strike="noStrike" baseline="0" dirty="0">
                <a:solidFill>
                  <a:srgbClr val="FF0000"/>
                </a:solidFill>
                <a:latin typeface="TimesTen-Roman"/>
              </a:rPr>
              <a:t>in protein metabolism</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1. </a:t>
            </a:r>
            <a:r>
              <a:rPr lang="en-US" sz="1800" b="0" i="0" u="none" strike="noStrike" baseline="0" dirty="0">
                <a:solidFill>
                  <a:srgbClr val="FF0000"/>
                </a:solidFill>
                <a:latin typeface="TimesTen-Roman"/>
              </a:rPr>
              <a:t>Deamination of amino acids</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2. </a:t>
            </a:r>
            <a:r>
              <a:rPr lang="en-US" sz="1800" b="0" i="0" u="none" strike="noStrike" baseline="0" dirty="0">
                <a:solidFill>
                  <a:srgbClr val="FF0000"/>
                </a:solidFill>
                <a:latin typeface="TimesTen-Roman"/>
              </a:rPr>
              <a:t>Formation of urea for removal of ammonia from </a:t>
            </a:r>
            <a:r>
              <a:rPr lang="sr-Latn-RS" sz="1800" b="0" i="0" u="none" strike="noStrike" baseline="0" dirty="0">
                <a:solidFill>
                  <a:srgbClr val="FF0000"/>
                </a:solidFill>
                <a:latin typeface="TimesTen-Roman"/>
              </a:rPr>
              <a:t>the body fluids</a:t>
            </a:r>
            <a:endParaRPr lang="sr-Latn-R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3. </a:t>
            </a:r>
            <a:r>
              <a:rPr lang="en-US" sz="1800" b="0" i="0" u="none" strike="noStrike" baseline="0" dirty="0">
                <a:solidFill>
                  <a:srgbClr val="FF0000"/>
                </a:solidFill>
                <a:latin typeface="TimesTen-Roman"/>
              </a:rPr>
              <a:t>Formation of plasma proteins</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4. </a:t>
            </a:r>
            <a:r>
              <a:rPr lang="en-US" sz="1800" b="0" i="0" u="none" strike="noStrike" baseline="0" dirty="0">
                <a:solidFill>
                  <a:srgbClr val="FF0000"/>
                </a:solidFill>
                <a:latin typeface="TimesTen-Roman"/>
              </a:rPr>
              <a:t>Interconversions of the various amino acids and synthesis of other compounds from amino acids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52631" y="3039534"/>
            <a:ext cx="3434142" cy="3750733"/>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Other Metabolic Functions</a:t>
            </a:r>
            <a:br>
              <a:rPr lang="en-US" dirty="0">
                <a:solidFill>
                  <a:schemeClr val="tx1"/>
                </a:solidFill>
              </a:rPr>
            </a:br>
            <a:r>
              <a:rPr lang="en-US" dirty="0">
                <a:solidFill>
                  <a:schemeClr val="tx1"/>
                </a:solidFill>
              </a:rPr>
              <a:t>of the Liver</a:t>
            </a:r>
            <a:endParaRPr lang="sr-Latn-RS" dirty="0">
              <a:solidFill>
                <a:schemeClr val="tx1"/>
              </a:solidFill>
            </a:endParaRPr>
          </a:p>
        </p:txBody>
      </p:sp>
      <p:sp>
        <p:nvSpPr>
          <p:cNvPr id="3" name="Content Placeholder 2"/>
          <p:cNvSpPr>
            <a:spLocks noGrp="1"/>
          </p:cNvSpPr>
          <p:nvPr>
            <p:ph idx="1"/>
          </p:nvPr>
        </p:nvSpPr>
        <p:spPr>
          <a:xfrm>
            <a:off x="500642" y="2207667"/>
            <a:ext cx="8755087" cy="4458817"/>
          </a:xfrm>
        </p:spPr>
        <p:txBody>
          <a:bodyPr/>
          <a:lstStyle/>
          <a:p>
            <a:pPr algn="l"/>
            <a:r>
              <a:rPr lang="en-US" sz="1800" b="0" i="0" u="none" strike="noStrike" baseline="0" dirty="0">
                <a:solidFill>
                  <a:srgbClr val="FF0000"/>
                </a:solidFill>
                <a:latin typeface="TimesTen-Roman"/>
              </a:rPr>
              <a:t>The liver has a particular propensity for storing vitamins </a:t>
            </a:r>
            <a:r>
              <a:rPr lang="en-US" sz="1800" b="0" i="0" u="none" strike="noStrike" baseline="0" dirty="0">
                <a:latin typeface="TimesTen-Roman"/>
              </a:rPr>
              <a:t>and has long been known as an excellent source of certain vitamins in the </a:t>
            </a:r>
            <a:r>
              <a:rPr lang="sr-Latn-RS" sz="1800" b="0" i="0" u="none" strike="noStrike" baseline="0" dirty="0">
                <a:latin typeface="TimesTen-Roman"/>
              </a:rPr>
              <a:t>treatment of patients</a:t>
            </a:r>
            <a:endParaRPr lang="en-US" sz="1800" b="0" i="0" u="none" strike="noStrike" baseline="0" dirty="0">
              <a:latin typeface="TimesTen-Roman"/>
            </a:endParaRPr>
          </a:p>
          <a:p>
            <a:pPr algn="l"/>
            <a:r>
              <a:rPr lang="en-US" sz="1800" b="0" i="0" u="none" strike="noStrike" baseline="0" dirty="0">
                <a:latin typeface="TimesTen-Roman"/>
              </a:rPr>
              <a:t>The vitamin stored in greatest quantity in the liver is </a:t>
            </a:r>
            <a:r>
              <a:rPr lang="en-US" sz="1800" b="0" i="0" u="none" strike="noStrike" baseline="0" dirty="0">
                <a:solidFill>
                  <a:srgbClr val="FF0000"/>
                </a:solidFill>
                <a:latin typeface="TimesTen-Roman"/>
              </a:rPr>
              <a:t>vitamin A</a:t>
            </a:r>
            <a:r>
              <a:rPr lang="en-US" sz="1800" b="0" i="0" u="none" strike="noStrike" baseline="0" dirty="0">
                <a:latin typeface="TimesTen-Roman"/>
              </a:rPr>
              <a:t>, but large quantities of </a:t>
            </a:r>
            <a:r>
              <a:rPr lang="en-US" sz="1800" b="0" i="0" u="none" strike="noStrike" baseline="0" dirty="0">
                <a:solidFill>
                  <a:srgbClr val="FF0000"/>
                </a:solidFill>
                <a:latin typeface="TimesTen-Roman"/>
              </a:rPr>
              <a:t>vitamin D</a:t>
            </a:r>
            <a:r>
              <a:rPr lang="en-US" sz="1800" b="0" i="0" u="none" strike="noStrike" baseline="0" dirty="0">
                <a:latin typeface="TimesTen-Roman"/>
              </a:rPr>
              <a:t> and </a:t>
            </a:r>
            <a:r>
              <a:rPr lang="en-US" sz="1800" b="0" i="0" u="none" strike="noStrike" baseline="0" dirty="0">
                <a:solidFill>
                  <a:srgbClr val="FF0000"/>
                </a:solidFill>
                <a:latin typeface="TimesTen-Roman"/>
              </a:rPr>
              <a:t>vitamin B12 </a:t>
            </a:r>
            <a:r>
              <a:rPr lang="en-US" sz="1800" b="0" i="0" u="none" strike="noStrike" baseline="0" dirty="0">
                <a:latin typeface="TimesTen-Roman"/>
              </a:rPr>
              <a:t>are normally stored as well</a:t>
            </a:r>
            <a:endParaRPr lang="en-US" sz="1800" b="0" i="0" u="none" strike="noStrike" baseline="0" dirty="0">
              <a:latin typeface="TimesTen-Roman"/>
            </a:endParaRPr>
          </a:p>
          <a:p>
            <a:pPr algn="l"/>
            <a:r>
              <a:rPr lang="en-US" sz="1800" b="0" i="0" u="none" strike="noStrike" baseline="0" dirty="0">
                <a:latin typeface="TimesTen-Roman"/>
              </a:rPr>
              <a:t>Except for the iron in the hemoglobin of the blood, by far the greatest proportion of iron in the body is stored in the liver in the form of </a:t>
            </a:r>
            <a:r>
              <a:rPr lang="sr-Latn-RS" sz="1800" b="0" i="1" u="none" strike="noStrike" baseline="0" dirty="0">
                <a:solidFill>
                  <a:srgbClr val="FF0000"/>
                </a:solidFill>
                <a:latin typeface="TimesTen-Italic"/>
              </a:rPr>
              <a:t>ferritin</a:t>
            </a:r>
            <a:endParaRPr lang="en-US" sz="1800" b="0" i="1" u="none" strike="noStrike" baseline="0" dirty="0">
              <a:solidFill>
                <a:srgbClr val="FF0000"/>
              </a:solidFill>
              <a:latin typeface="TimesTen-Italic"/>
            </a:endParaRPr>
          </a:p>
          <a:p>
            <a:pPr algn="l"/>
            <a:r>
              <a:rPr lang="sr-Latn-RS" sz="1800" b="0" i="0" u="none" strike="noStrike" baseline="0" dirty="0">
                <a:latin typeface="TimesTen-Roman"/>
              </a:rPr>
              <a:t>When</a:t>
            </a:r>
            <a:r>
              <a:rPr lang="en-US" sz="1800" b="0" i="0" u="none" strike="noStrike" baseline="0" dirty="0">
                <a:latin typeface="TimesTen-Roman"/>
              </a:rPr>
              <a:t> the iron in the circulating body fluids reaches a low level, the </a:t>
            </a:r>
            <a:r>
              <a:rPr lang="en-US" sz="1800" b="0" i="0" u="none" strike="noStrike" baseline="0" dirty="0">
                <a:solidFill>
                  <a:srgbClr val="FF0000"/>
                </a:solidFill>
                <a:latin typeface="TimesTen-Roman"/>
              </a:rPr>
              <a:t>ferritin releases the iron</a:t>
            </a:r>
            <a:endParaRPr lang="sr-Latn-RS"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Other Metabolic Functions</a:t>
            </a:r>
            <a:br>
              <a:rPr lang="en-US" dirty="0">
                <a:solidFill>
                  <a:schemeClr val="tx1"/>
                </a:solidFill>
              </a:rPr>
            </a:br>
            <a:r>
              <a:rPr lang="en-US" dirty="0">
                <a:solidFill>
                  <a:schemeClr val="tx1"/>
                </a:solidFill>
              </a:rPr>
              <a:t>of the Liver</a:t>
            </a:r>
            <a:endParaRPr lang="sr-Latn-RS" dirty="0"/>
          </a:p>
        </p:txBody>
      </p:sp>
      <p:sp>
        <p:nvSpPr>
          <p:cNvPr id="3" name="Content Placeholder 2"/>
          <p:cNvSpPr>
            <a:spLocks noGrp="1"/>
          </p:cNvSpPr>
          <p:nvPr>
            <p:ph idx="1"/>
          </p:nvPr>
        </p:nvSpPr>
        <p:spPr/>
        <p:txBody>
          <a:bodyPr/>
          <a:lstStyle/>
          <a:p>
            <a:pPr algn="l"/>
            <a:endParaRPr lang="en-US" sz="1800" b="0" i="0" u="none" strike="noStrike" baseline="0" dirty="0">
              <a:latin typeface="TimesTen-Roman"/>
            </a:endParaRPr>
          </a:p>
          <a:p>
            <a:pPr algn="l"/>
            <a:endParaRPr lang="en-US" sz="1800" dirty="0">
              <a:latin typeface="TimesTen-Roman"/>
            </a:endParaRPr>
          </a:p>
          <a:p>
            <a:pPr algn="l"/>
            <a:r>
              <a:rPr lang="en-US" sz="1800" b="0" i="0" u="none" strike="noStrike" baseline="0" dirty="0">
                <a:latin typeface="TimesTen-Roman"/>
              </a:rPr>
              <a:t>Substances formed in the liver that are used in the coagulation process include </a:t>
            </a:r>
            <a:r>
              <a:rPr lang="en-US" sz="1800" b="0" i="1" u="none" strike="noStrike" baseline="0" dirty="0">
                <a:solidFill>
                  <a:srgbClr val="FF0000"/>
                </a:solidFill>
                <a:latin typeface="TimesTen-Italic"/>
              </a:rPr>
              <a:t>fibrinogen, prothrombin, accelerator globulin, Factor VII, </a:t>
            </a:r>
            <a:r>
              <a:rPr lang="en-US" sz="1800" b="0" i="0" u="none" strike="noStrike" baseline="0" dirty="0">
                <a:solidFill>
                  <a:srgbClr val="FF0000"/>
                </a:solidFill>
                <a:latin typeface="TimesTen-Roman"/>
              </a:rPr>
              <a:t>and several </a:t>
            </a:r>
            <a:r>
              <a:rPr lang="sr-Latn-RS" sz="1800" b="0" i="0" u="none" strike="noStrike" baseline="0" dirty="0">
                <a:solidFill>
                  <a:srgbClr val="FF0000"/>
                </a:solidFill>
                <a:latin typeface="TimesTen-Roman"/>
              </a:rPr>
              <a:t>other important factors</a:t>
            </a:r>
            <a:endParaRPr lang="en-US" sz="1800" b="0" i="0" u="none" strike="noStrike" baseline="0" dirty="0">
              <a:solidFill>
                <a:srgbClr val="FF0000"/>
              </a:solidFill>
              <a:latin typeface="TimesTen-Roman"/>
            </a:endParaRPr>
          </a:p>
          <a:p>
            <a:pPr algn="l"/>
            <a:r>
              <a:rPr lang="en-US" sz="1800" b="0" i="0" u="none" strike="noStrike" baseline="0" dirty="0">
                <a:solidFill>
                  <a:srgbClr val="FF0000"/>
                </a:solidFill>
                <a:latin typeface="TimesTen-Roman"/>
              </a:rPr>
              <a:t>Vitamin K is required </a:t>
            </a:r>
            <a:r>
              <a:rPr lang="en-US" sz="1800" b="0" i="0" u="none" strike="noStrike" baseline="0" dirty="0">
                <a:latin typeface="TimesTen-Roman"/>
              </a:rPr>
              <a:t>by the metabolic processes of the liver for the formation of several of these substances, </a:t>
            </a:r>
            <a:r>
              <a:rPr lang="en-US" sz="1800" b="0" i="0" u="none" strike="noStrike" baseline="0" dirty="0">
                <a:solidFill>
                  <a:srgbClr val="FF0000"/>
                </a:solidFill>
                <a:latin typeface="TimesTen-Roman"/>
              </a:rPr>
              <a:t>especially prothrombin and Factors VII, IX, and X</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In the </a:t>
            </a:r>
            <a:r>
              <a:rPr lang="en-US" sz="1800" b="0" i="0" u="none" strike="noStrike" baseline="0" dirty="0">
                <a:solidFill>
                  <a:srgbClr val="FF0000"/>
                </a:solidFill>
                <a:latin typeface="TimesTen-Roman"/>
              </a:rPr>
              <a:t>absence of vitamin K, the concentrations of all these decrease markedly</a:t>
            </a:r>
            <a:r>
              <a:rPr lang="en-US" sz="1800" b="0" i="0" u="none" strike="noStrike" baseline="0" dirty="0">
                <a:latin typeface="TimesTen-Roman"/>
              </a:rPr>
              <a:t>, and this </a:t>
            </a:r>
            <a:r>
              <a:rPr lang="sr-Latn-RS" sz="1800" b="0" i="0" u="none" strike="noStrike" baseline="0" dirty="0">
                <a:latin typeface="TimesTen-Roman"/>
              </a:rPr>
              <a:t>almost </a:t>
            </a:r>
            <a:r>
              <a:rPr lang="sr-Latn-RS" sz="1800" b="0" i="0" u="none" strike="noStrike" baseline="0" dirty="0">
                <a:solidFill>
                  <a:srgbClr val="FF0000"/>
                </a:solidFill>
                <a:latin typeface="TimesTen-Roman"/>
              </a:rPr>
              <a:t>prevents blood coagulation</a:t>
            </a:r>
            <a:endParaRPr lang="sr-Latn-RS"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Other Metabolic Functions</a:t>
            </a:r>
            <a:br>
              <a:rPr lang="en-US" dirty="0">
                <a:solidFill>
                  <a:schemeClr val="tx1"/>
                </a:solidFill>
              </a:rPr>
            </a:br>
            <a:r>
              <a:rPr lang="en-US" dirty="0">
                <a:solidFill>
                  <a:schemeClr val="tx1"/>
                </a:solidFill>
              </a:rPr>
              <a:t>of the Liver</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active chemical medium of the liver is well known for its ability to detoxify or excrete into the bile </a:t>
            </a:r>
            <a:r>
              <a:rPr lang="sr-Latn-RS" sz="1800" b="0" i="0" u="none" strike="noStrike" baseline="0" dirty="0">
                <a:solidFill>
                  <a:srgbClr val="FF0000"/>
                </a:solidFill>
                <a:latin typeface="TimesTen-Roman"/>
              </a:rPr>
              <a:t>many drugs, including sulfonamides, penicillin, ampicillin,</a:t>
            </a:r>
            <a:r>
              <a:rPr lang="en-US" sz="1800" b="0" i="0" u="none" strike="noStrike" baseline="0" dirty="0">
                <a:solidFill>
                  <a:srgbClr val="FF0000"/>
                </a:solidFill>
                <a:latin typeface="TimesTen-Roman"/>
              </a:rPr>
              <a:t> </a:t>
            </a:r>
            <a:r>
              <a:rPr lang="sr-Latn-RS" sz="1800" b="0" i="0" u="none" strike="noStrike" baseline="0" dirty="0">
                <a:solidFill>
                  <a:srgbClr val="FF0000"/>
                </a:solidFill>
                <a:latin typeface="TimesTen-Roman"/>
              </a:rPr>
              <a:t>and erythromycin</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In a similar manner, </a:t>
            </a:r>
            <a:r>
              <a:rPr lang="en-US" sz="1800" b="0" i="0" u="none" strike="noStrike" baseline="0" dirty="0">
                <a:solidFill>
                  <a:srgbClr val="FF0000"/>
                </a:solidFill>
                <a:latin typeface="TimesTen-Roman"/>
              </a:rPr>
              <a:t>several of the hormones secreted by the endocrine glands are either chemically altered or excreted by the liver</a:t>
            </a:r>
            <a:r>
              <a:rPr lang="en-US" sz="1800" b="0" i="0" u="none" strike="noStrike" baseline="0" dirty="0">
                <a:latin typeface="TimesTen-Roman"/>
              </a:rPr>
              <a:t>, including thyroxine and essentially all the steroid hormones, such as estrogen, cortisol, and </a:t>
            </a:r>
            <a:r>
              <a:rPr lang="sr-Latn-RS" sz="1800" b="0" i="0" u="none" strike="noStrike" baseline="0" dirty="0">
                <a:latin typeface="TimesTen-Roman"/>
              </a:rPr>
              <a:t>aldosterone</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Liver damage can lead to excess accumulation of one or more of these hormones </a:t>
            </a:r>
            <a:r>
              <a:rPr lang="en-US" sz="1800" b="0" i="0" u="none" strike="noStrike" baseline="0" dirty="0">
                <a:latin typeface="TimesTen-Roman"/>
              </a:rPr>
              <a:t>in the body fluids and therefore cause overactivity of the hormonal </a:t>
            </a:r>
            <a:r>
              <a:rPr lang="sr-Latn-RS" sz="1800" b="0" i="0" u="none" strike="noStrike" baseline="0" dirty="0">
                <a:latin typeface="TimesTen-Roman"/>
              </a:rPr>
              <a:t>systems</a:t>
            </a:r>
            <a:endParaRPr lang="en-US" sz="1800" b="0" i="0" u="none" strike="noStrike" baseline="0" dirty="0">
              <a:latin typeface="TimesTen-Roman"/>
            </a:endParaRPr>
          </a:p>
          <a:p>
            <a:pPr algn="l"/>
            <a:r>
              <a:rPr lang="en-US" sz="1800" dirty="0">
                <a:latin typeface="TimesTen-Roman"/>
              </a:rPr>
              <a:t>O</a:t>
            </a:r>
            <a:r>
              <a:rPr lang="en-US" sz="1800" b="0" i="0" u="none" strike="noStrike" baseline="0" dirty="0">
                <a:latin typeface="TimesTen-Roman"/>
              </a:rPr>
              <a:t>ne of the </a:t>
            </a:r>
            <a:r>
              <a:rPr lang="en-US" sz="1800" b="0" i="0" u="none" strike="noStrike" baseline="0" dirty="0">
                <a:solidFill>
                  <a:srgbClr val="FF0000"/>
                </a:solidFill>
                <a:latin typeface="TimesTen-Roman"/>
              </a:rPr>
              <a:t>major routes for excreting calcium from the body is secretion by the liver </a:t>
            </a:r>
            <a:r>
              <a:rPr lang="en-US" sz="1800" b="0" i="0" u="none" strike="noStrike" baseline="0" dirty="0">
                <a:latin typeface="TimesTen-Roman"/>
              </a:rPr>
              <a:t>into the bile, which then passes into the gut and is lost in the feces</a:t>
            </a:r>
            <a:endParaRPr lang="sr-Latn-RS"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a:solidFill>
                  <a:schemeClr val="tx1"/>
                </a:solidFill>
              </a:rPr>
              <a:t>Measurement of Bilirubin in the Bile as a Clinical Diagnostic Tool</a:t>
            </a:r>
            <a:endParaRPr lang="sr-Latn-RS" sz="3600" dirty="0">
              <a:solidFill>
                <a:schemeClr val="tx1"/>
              </a:solidFill>
            </a:endParaRPr>
          </a:p>
        </p:txBody>
      </p:sp>
      <p:sp>
        <p:nvSpPr>
          <p:cNvPr id="3" name="Content Placeholder 2"/>
          <p:cNvSpPr>
            <a:spLocks noGrp="1"/>
          </p:cNvSpPr>
          <p:nvPr>
            <p:ph idx="1"/>
          </p:nvPr>
        </p:nvSpPr>
        <p:spPr>
          <a:xfrm>
            <a:off x="610710" y="1894400"/>
            <a:ext cx="6645224" cy="4458817"/>
          </a:xfrm>
        </p:spPr>
        <p:txBody>
          <a:bodyPr/>
          <a:lstStyle/>
          <a:p>
            <a:pPr algn="l"/>
            <a:r>
              <a:rPr lang="en-US" sz="1800" dirty="0">
                <a:latin typeface="TimesTen-Roman"/>
              </a:rPr>
              <a:t>W</a:t>
            </a:r>
            <a:r>
              <a:rPr lang="en-US" sz="1800" b="0" i="0" u="none" strike="noStrike" baseline="0" dirty="0">
                <a:latin typeface="TimesTen-Roman"/>
              </a:rPr>
              <a:t>hen the red blood cells have lived out their life span (on average, 120 days) and have become too fragile to exist in the circulatory system, their cell membranes rupture, and the </a:t>
            </a:r>
            <a:r>
              <a:rPr lang="en-US" sz="1800" b="0" i="0" u="none" strike="noStrike" baseline="0" dirty="0">
                <a:solidFill>
                  <a:srgbClr val="FF0000"/>
                </a:solidFill>
                <a:latin typeface="TimesTen-Roman"/>
              </a:rPr>
              <a:t>released hemoglobin is phagocytized by tissue macrophages (also called the reticuloendothelial system) throughout the body</a:t>
            </a:r>
            <a:endParaRPr lang="en-US" sz="1800" b="0" i="0" u="none" strike="noStrike" baseline="0" dirty="0">
              <a:solidFill>
                <a:srgbClr val="FF0000"/>
              </a:solidFill>
              <a:latin typeface="TimesTen-Roman"/>
            </a:endParaRPr>
          </a:p>
          <a:p>
            <a:pPr algn="l"/>
            <a:r>
              <a:rPr lang="sr-Latn-RS" sz="1800" b="0" i="0" u="none" strike="noStrike" baseline="0" dirty="0">
                <a:latin typeface="TimesTen-Roman"/>
              </a:rPr>
              <a:t>The</a:t>
            </a:r>
            <a:r>
              <a:rPr lang="en-US" sz="1800" b="0" i="0" u="none" strike="noStrike" baseline="0" dirty="0">
                <a:latin typeface="TimesTen-Roman"/>
              </a:rPr>
              <a:t> hemoglobin is first split into </a:t>
            </a:r>
            <a:r>
              <a:rPr lang="en-US" sz="1800" b="0" i="1" u="none" strike="noStrike" baseline="0" dirty="0">
                <a:solidFill>
                  <a:srgbClr val="FF0000"/>
                </a:solidFill>
                <a:latin typeface="TimesTen-Italic"/>
              </a:rPr>
              <a:t>globin </a:t>
            </a:r>
            <a:r>
              <a:rPr lang="en-US" sz="1800" b="0" i="0" u="none" strike="noStrike" baseline="0" dirty="0">
                <a:solidFill>
                  <a:srgbClr val="FF0000"/>
                </a:solidFill>
                <a:latin typeface="TimesTen-Roman"/>
              </a:rPr>
              <a:t>and </a:t>
            </a:r>
            <a:r>
              <a:rPr lang="en-US" sz="1800" b="0" i="1" u="none" strike="noStrike" baseline="0" dirty="0">
                <a:solidFill>
                  <a:srgbClr val="FF0000"/>
                </a:solidFill>
                <a:latin typeface="TimesTen-Italic"/>
              </a:rPr>
              <a:t>heme</a:t>
            </a:r>
            <a:r>
              <a:rPr lang="en-US" sz="1800" b="0" i="1" u="none" strike="noStrike" baseline="0" dirty="0">
                <a:latin typeface="TimesTen-Italic"/>
              </a:rPr>
              <a:t>, </a:t>
            </a:r>
            <a:r>
              <a:rPr lang="en-US" sz="1800" b="0" i="0" u="none" strike="noStrike" baseline="0" dirty="0">
                <a:latin typeface="TimesTen-Roman"/>
              </a:rPr>
              <a:t>and the heme ring is opened to give </a:t>
            </a:r>
            <a:r>
              <a:rPr lang="en-US" sz="1800" b="0" i="0" u="none" strike="noStrike" baseline="0" dirty="0">
                <a:solidFill>
                  <a:srgbClr val="FF0000"/>
                </a:solidFill>
                <a:latin typeface="TimesTen-Roman"/>
              </a:rPr>
              <a:t>free iron</a:t>
            </a:r>
            <a:r>
              <a:rPr lang="en-US" sz="1800" b="0" i="0" u="none" strike="noStrike" baseline="0" dirty="0">
                <a:latin typeface="TimesTen-Roman"/>
              </a:rPr>
              <a:t>, which is transported in the blood by transferrin, and a straight chain of four pyrrole nuclei, which is the substrate from </a:t>
            </a:r>
            <a:r>
              <a:rPr lang="en-US" sz="1800" b="0" i="0" u="none" strike="noStrike" baseline="0" dirty="0">
                <a:solidFill>
                  <a:srgbClr val="FF0000"/>
                </a:solidFill>
                <a:latin typeface="TimesTen-Roman"/>
              </a:rPr>
              <a:t>which bilirubin will eventually be formed</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71677" y="1637571"/>
            <a:ext cx="4820323" cy="52204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Body Fluid Compartments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The total body fluid is distributed mainly between two compartments: </a:t>
            </a:r>
            <a:r>
              <a:rPr lang="en-US" sz="1800" b="0" i="0" u="none" strike="noStrike" baseline="0" dirty="0">
                <a:solidFill>
                  <a:srgbClr val="FF0000"/>
                </a:solidFill>
                <a:latin typeface="TimesTen-Roman"/>
              </a:rPr>
              <a:t>the </a:t>
            </a:r>
            <a:r>
              <a:rPr lang="en-US" sz="1800" b="0" i="1" u="none" strike="noStrike" baseline="0" dirty="0">
                <a:solidFill>
                  <a:srgbClr val="FF0000"/>
                </a:solidFill>
                <a:latin typeface="TimesTen-Italic"/>
              </a:rPr>
              <a:t>extracellular fluid </a:t>
            </a:r>
            <a:r>
              <a:rPr lang="en-US" sz="1800" b="0" i="0" u="none" strike="noStrike" baseline="0" dirty="0">
                <a:solidFill>
                  <a:srgbClr val="FF0000"/>
                </a:solidFill>
                <a:latin typeface="TimesTen-Roman"/>
              </a:rPr>
              <a:t>and the </a:t>
            </a:r>
            <a:r>
              <a:rPr lang="en-US" sz="1800" b="0" i="1" u="none" strike="noStrike" baseline="0" dirty="0">
                <a:solidFill>
                  <a:srgbClr val="FF0000"/>
                </a:solidFill>
                <a:latin typeface="TimesTen-Italic"/>
              </a:rPr>
              <a:t>intracellular </a:t>
            </a:r>
            <a:r>
              <a:rPr lang="sr-Latn-RS" sz="1800" b="0" i="1" u="none" strike="noStrike" baseline="0" dirty="0">
                <a:solidFill>
                  <a:srgbClr val="FF0000"/>
                </a:solidFill>
                <a:latin typeface="TimesTen-Italic"/>
              </a:rPr>
              <a:t>fluid</a:t>
            </a:r>
            <a:endParaRPr lang="en-US" sz="1800" b="0" i="1" u="none" strike="noStrike" baseline="0" dirty="0">
              <a:solidFill>
                <a:srgbClr val="FF0000"/>
              </a:solidFill>
              <a:latin typeface="TimesTen-Italic"/>
            </a:endParaRPr>
          </a:p>
          <a:p>
            <a:pPr algn="l"/>
            <a:r>
              <a:rPr lang="sr-Latn-RS" sz="1800" b="0" i="0" u="none" strike="noStrike" baseline="0" dirty="0">
                <a:latin typeface="TimesTen-Roman"/>
              </a:rPr>
              <a:t>The extracellular fluid is</a:t>
            </a:r>
            <a:r>
              <a:rPr lang="en-US" sz="1800" b="0" i="0" u="none" strike="noStrike" baseline="0" dirty="0">
                <a:latin typeface="TimesTen-Roman"/>
              </a:rPr>
              <a:t> divided into the </a:t>
            </a:r>
            <a:r>
              <a:rPr lang="en-US" sz="1800" b="0" i="1" u="none" strike="noStrike" baseline="0" dirty="0">
                <a:solidFill>
                  <a:srgbClr val="FF0000"/>
                </a:solidFill>
                <a:latin typeface="TimesTen-Italic"/>
              </a:rPr>
              <a:t>interstitial fluid </a:t>
            </a:r>
            <a:r>
              <a:rPr lang="en-US" sz="1800" b="0" i="0" u="none" strike="noStrike" baseline="0" dirty="0">
                <a:solidFill>
                  <a:srgbClr val="FF0000"/>
                </a:solidFill>
                <a:latin typeface="TimesTen-Roman"/>
              </a:rPr>
              <a:t>and the blood </a:t>
            </a:r>
            <a:r>
              <a:rPr lang="en-US" sz="1800" b="0" i="1" u="none" strike="noStrike" baseline="0" dirty="0">
                <a:solidFill>
                  <a:srgbClr val="FF0000"/>
                </a:solidFill>
                <a:latin typeface="TimesTen-Italic"/>
              </a:rPr>
              <a:t>plasma</a:t>
            </a:r>
            <a:endParaRPr lang="en-US" sz="1800" i="1" dirty="0">
              <a:solidFill>
                <a:srgbClr val="FF0000"/>
              </a:solidFill>
              <a:latin typeface="TimesTen-Italic"/>
            </a:endParaRPr>
          </a:p>
          <a:p>
            <a:pPr algn="l"/>
            <a:r>
              <a:rPr lang="en-US" sz="1800" b="0" i="0" u="none" strike="noStrike" baseline="0" dirty="0">
                <a:latin typeface="TimesTen-Roman"/>
              </a:rPr>
              <a:t>There is another small compartment of fluid that is referred to as </a:t>
            </a:r>
            <a:r>
              <a:rPr lang="en-US" sz="1800" b="0" i="1" u="none" strike="noStrike" baseline="0" dirty="0">
                <a:solidFill>
                  <a:srgbClr val="FF0000"/>
                </a:solidFill>
                <a:latin typeface="TimesTen-Italic"/>
              </a:rPr>
              <a:t>transcellular fluid</a:t>
            </a:r>
            <a:endParaRPr lang="en-US" sz="1800" b="0" i="1" u="none" strike="noStrike" baseline="0" dirty="0">
              <a:solidFill>
                <a:srgbClr val="FF0000"/>
              </a:solidFill>
              <a:latin typeface="TimesTen-Italic"/>
            </a:endParaRPr>
          </a:p>
          <a:p>
            <a:pPr algn="l"/>
            <a:r>
              <a:rPr lang="en-US" sz="1800" b="0" i="0" u="none" strike="noStrike" baseline="0" dirty="0">
                <a:latin typeface="TimesTen-Roman"/>
              </a:rPr>
              <a:t>This compartment includes fluid in the </a:t>
            </a:r>
            <a:r>
              <a:rPr lang="en-US" sz="1800" b="0" i="0" u="none" strike="noStrike" baseline="0" dirty="0">
                <a:solidFill>
                  <a:srgbClr val="FF0000"/>
                </a:solidFill>
                <a:latin typeface="TimesTen-Roman"/>
              </a:rPr>
              <a:t>synovial, peritoneal, pericardial, and intraocular spaces</a:t>
            </a:r>
            <a:r>
              <a:rPr lang="en-US" sz="1800" b="0" i="0" u="none" strike="noStrike" baseline="0" dirty="0">
                <a:latin typeface="TimesTen-Roman"/>
              </a:rPr>
              <a:t>, as well as the cerebrospinal fluid; it is usually considered to be a specialized type </a:t>
            </a:r>
            <a:r>
              <a:rPr lang="sr-Latn-RS" sz="1800" b="0" i="0" u="none" strike="noStrike" baseline="0" dirty="0">
                <a:latin typeface="TimesTen-Roman"/>
              </a:rPr>
              <a:t>of extracellular fluid</a:t>
            </a:r>
            <a:r>
              <a:rPr lang="en-US" sz="1800" b="0" i="0" u="none" strike="noStrike" baseline="0" dirty="0">
                <a:latin typeface="TimesTen-Roman"/>
              </a:rPr>
              <a:t> (</a:t>
            </a:r>
            <a:r>
              <a:rPr lang="en-US" sz="1800" b="0" i="0" u="none" strike="noStrike" baseline="0" dirty="0">
                <a:solidFill>
                  <a:srgbClr val="FF0000"/>
                </a:solidFill>
                <a:latin typeface="TimesTen-Roman"/>
              </a:rPr>
              <a:t>all the transcellular fluids together constitute about 1 to 2 liters</a:t>
            </a:r>
            <a:r>
              <a:rPr lang="en-US" sz="1800" b="0" i="0" u="none" strike="noStrike" baseline="0" dirty="0">
                <a:latin typeface="TimesTen-Roman"/>
              </a:rPr>
              <a:t>)</a:t>
            </a:r>
            <a:endParaRPr lang="en-US" sz="1800" b="0" i="0" u="none" strike="noStrike" baseline="0" dirty="0">
              <a:latin typeface="TimesTen-Roman"/>
            </a:endParaRPr>
          </a:p>
          <a:p>
            <a:pPr algn="l"/>
            <a:r>
              <a:rPr lang="en-US" sz="1800" b="0" i="0" u="none" strike="noStrike" baseline="0" dirty="0">
                <a:latin typeface="TimesTen-Roman"/>
              </a:rPr>
              <a:t>In the average 70-kilogram adult human, </a:t>
            </a:r>
            <a:r>
              <a:rPr lang="en-US" sz="1800" b="0" i="0" u="none" strike="noStrike" baseline="0" dirty="0">
                <a:solidFill>
                  <a:srgbClr val="FF0000"/>
                </a:solidFill>
                <a:latin typeface="TimesTen-Roman"/>
              </a:rPr>
              <a:t>the total body water is about 60 percent </a:t>
            </a:r>
            <a:r>
              <a:rPr lang="en-US" sz="1800" b="0" i="0" u="none" strike="noStrike" baseline="0" dirty="0">
                <a:latin typeface="TimesTen-Roman"/>
              </a:rPr>
              <a:t>of the body weight, or </a:t>
            </a:r>
            <a:r>
              <a:rPr lang="sr-Latn-RS" sz="1800" b="0" i="0" u="none" strike="noStrike" baseline="0" dirty="0">
                <a:latin typeface="TimesTen-Roman"/>
              </a:rPr>
              <a:t>about 42 liters</a:t>
            </a:r>
            <a:r>
              <a:rPr lang="en-US" sz="1800" b="0" i="0" u="none" strike="noStrike" baseline="0" dirty="0">
                <a:latin typeface="TimesTen-Roman"/>
              </a:rPr>
              <a:t> (</a:t>
            </a:r>
            <a:r>
              <a:rPr lang="en-US" sz="1800" b="0" i="0" u="none" strike="noStrike" baseline="0" dirty="0">
                <a:solidFill>
                  <a:srgbClr val="FF0000"/>
                </a:solidFill>
                <a:latin typeface="TimesTen-Roman"/>
              </a:rPr>
              <a:t>This percentage can change, depending on age, gender, and degree of obesity</a:t>
            </a:r>
            <a:r>
              <a:rPr lang="en-US" sz="1800" b="0" i="0" u="none" strike="noStrike" baseline="0" dirty="0">
                <a:latin typeface="TimesTen-Roman"/>
              </a:rPr>
              <a:t>)</a:t>
            </a:r>
            <a:endParaRPr lang="en-US" sz="1800" b="0" i="0" u="none" strike="noStrike" baseline="0" dirty="0">
              <a:latin typeface="TimesTen-Roman"/>
            </a:endParaRPr>
          </a:p>
          <a:p>
            <a:pPr marL="0" indent="0" algn="l">
              <a:buNone/>
            </a:pP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269506" y="2752165"/>
            <a:ext cx="2922494" cy="410583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a:solidFill>
                  <a:schemeClr val="tx1"/>
                </a:solidFill>
              </a:rPr>
              <a:t>Measurement of Bilirubin in the Bile as a Clinical Diagnostic Tool</a:t>
            </a:r>
            <a:endParaRPr lang="sr-Latn-RS" sz="3600"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71677" y="1637571"/>
            <a:ext cx="4820323" cy="5220429"/>
          </a:xfrm>
          <a:prstGeom prst="rect">
            <a:avLst/>
          </a:prstGeom>
        </p:spPr>
      </p:pic>
      <p:sp>
        <p:nvSpPr>
          <p:cNvPr id="7" name="Content Placeholder 6"/>
          <p:cNvSpPr>
            <a:spLocks noGrp="1"/>
          </p:cNvSpPr>
          <p:nvPr>
            <p:ph idx="1"/>
          </p:nvPr>
        </p:nvSpPr>
        <p:spPr>
          <a:xfrm>
            <a:off x="610709" y="1894400"/>
            <a:ext cx="6602891" cy="4458817"/>
          </a:xfrm>
        </p:spPr>
        <p:txBody>
          <a:bodyPr>
            <a:normAutofit fontScale="92500" lnSpcReduction="20000"/>
          </a:bodyPr>
          <a:lstStyle/>
          <a:p>
            <a:pPr algn="l"/>
            <a:r>
              <a:rPr lang="en-US" sz="1800" b="0" i="0" u="none" strike="noStrike" baseline="0" dirty="0">
                <a:latin typeface="TimesTen-Roman"/>
              </a:rPr>
              <a:t>The first substance formed is </a:t>
            </a:r>
            <a:r>
              <a:rPr lang="en-US" sz="1800" b="0" i="1" u="none" strike="noStrike" baseline="0" dirty="0">
                <a:solidFill>
                  <a:srgbClr val="FF0000"/>
                </a:solidFill>
                <a:latin typeface="TimesTen-Italic"/>
              </a:rPr>
              <a:t>biliverdin</a:t>
            </a:r>
            <a:r>
              <a:rPr lang="en-US" sz="1800" b="0" i="1" u="none" strike="noStrike" baseline="0" dirty="0">
                <a:latin typeface="TimesTen-Italic"/>
              </a:rPr>
              <a:t>, </a:t>
            </a:r>
            <a:r>
              <a:rPr lang="en-US" sz="1800" b="0" i="0" u="none" strike="noStrike" baseline="0" dirty="0">
                <a:latin typeface="TimesTen-Roman"/>
              </a:rPr>
              <a:t>but this is rapidly reduced to </a:t>
            </a:r>
            <a:r>
              <a:rPr lang="en-US" sz="1800" b="0" i="1" u="none" strike="noStrike" baseline="0" dirty="0">
                <a:solidFill>
                  <a:srgbClr val="FF0000"/>
                </a:solidFill>
                <a:latin typeface="TimesTen-Italic"/>
              </a:rPr>
              <a:t>free bilirubin</a:t>
            </a:r>
            <a:r>
              <a:rPr lang="en-US" sz="1800" b="0" i="1" u="none" strike="noStrike" baseline="0" dirty="0">
                <a:latin typeface="TimesTen-Italic"/>
              </a:rPr>
              <a:t>, </a:t>
            </a:r>
            <a:r>
              <a:rPr lang="en-US" sz="1800" b="0" i="0" u="none" strike="noStrike" baseline="0" dirty="0">
                <a:latin typeface="TimesTen-Roman"/>
              </a:rPr>
              <a:t>which is gradually released from the macrophages into the plasma</a:t>
            </a:r>
            <a:endParaRPr lang="en-US" sz="1800" b="0" i="0" u="none" strike="noStrike" baseline="0" dirty="0">
              <a:latin typeface="TimesTen-Roman"/>
            </a:endParaRPr>
          </a:p>
          <a:p>
            <a:pPr algn="l"/>
            <a:r>
              <a:rPr lang="sr-Latn-RS" sz="1800" b="0" i="0" u="none" strike="noStrike" baseline="0" dirty="0">
                <a:solidFill>
                  <a:srgbClr val="FF0000"/>
                </a:solidFill>
                <a:latin typeface="TimesTen-Roman"/>
              </a:rPr>
              <a:t>The</a:t>
            </a:r>
            <a:r>
              <a:rPr lang="en-US" sz="1800" b="0" i="0" u="none" strike="noStrike" baseline="0" dirty="0">
                <a:solidFill>
                  <a:srgbClr val="FF0000"/>
                </a:solidFill>
                <a:latin typeface="TimesTen-Roman"/>
              </a:rPr>
              <a:t> free bilirubin immediately combines strongly with plasma albumin </a:t>
            </a:r>
            <a:r>
              <a:rPr lang="en-US" sz="1800" b="0" i="0" u="none" strike="noStrike" baseline="0" dirty="0">
                <a:latin typeface="TimesTen-Roman"/>
              </a:rPr>
              <a:t>and is transported in this combination throughout the blood and interstitial fluids</a:t>
            </a:r>
            <a:endParaRPr lang="en-US" sz="1800" b="0" i="0" u="none" strike="noStrike" baseline="0" dirty="0">
              <a:latin typeface="TimesTen-Roman"/>
            </a:endParaRPr>
          </a:p>
          <a:p>
            <a:pPr algn="l"/>
            <a:r>
              <a:rPr lang="sr-Latn-RS" sz="1800" b="0" i="0" u="none" strike="noStrike" baseline="0" dirty="0">
                <a:latin typeface="TimesTen-Roman"/>
              </a:rPr>
              <a:t>Even when</a:t>
            </a:r>
            <a:r>
              <a:rPr lang="en-US" sz="1800" b="0" i="0" u="none" strike="noStrike" baseline="0" dirty="0">
                <a:latin typeface="TimesTen-Roman"/>
              </a:rPr>
              <a:t> bound with plasma protein, this bilirubin is still called </a:t>
            </a:r>
            <a:r>
              <a:rPr lang="sr-Latn-RS" sz="1800" b="0" i="0" u="none" strike="noStrike" baseline="0" dirty="0">
                <a:latin typeface="TimesTen-Roman"/>
              </a:rPr>
              <a:t>“</a:t>
            </a:r>
            <a:r>
              <a:rPr lang="sr-Latn-RS" sz="1800" b="0" i="0" u="none" strike="noStrike" baseline="0" dirty="0">
                <a:solidFill>
                  <a:srgbClr val="FF0000"/>
                </a:solidFill>
                <a:latin typeface="TimesTen-Roman"/>
              </a:rPr>
              <a:t>free bilirubin</a:t>
            </a:r>
            <a:r>
              <a:rPr lang="sr-Latn-RS" sz="1800" b="0" i="0" u="none" strike="noStrike" baseline="0" dirty="0">
                <a:latin typeface="TimesTen-Roman"/>
              </a:rPr>
              <a:t>”</a:t>
            </a:r>
            <a:endParaRPr lang="en-US" sz="1800" b="0" i="0" u="none" strike="noStrike" baseline="0" dirty="0">
              <a:latin typeface="TimesTen-Roman"/>
            </a:endParaRPr>
          </a:p>
          <a:p>
            <a:pPr algn="l"/>
            <a:r>
              <a:rPr lang="en-US" sz="1800" b="0" i="0" u="none" strike="noStrike" baseline="0" dirty="0">
                <a:latin typeface="TimesTen-Roman"/>
              </a:rPr>
              <a:t>Within hours, the free bilirubin is absorbed through the hepatic cell membrane</a:t>
            </a:r>
            <a:endParaRPr lang="en-US" sz="1800" b="0" i="0" u="none" strike="noStrike" baseline="0" dirty="0">
              <a:latin typeface="TimesTen-Roman"/>
            </a:endParaRPr>
          </a:p>
          <a:p>
            <a:pPr algn="l"/>
            <a:r>
              <a:rPr lang="en-US" sz="1800" b="0" i="0" u="none" strike="noStrike" baseline="0" dirty="0">
                <a:latin typeface="TimesTen-Roman"/>
              </a:rPr>
              <a:t>In passing to the inside of the liver cells, it is released from the plasma albumin and soon thereafter conjugated about 80 percent with glucuronic acid to form </a:t>
            </a:r>
            <a:r>
              <a:rPr lang="en-US" sz="1800" b="0" i="1" u="none" strike="noStrike" baseline="0" dirty="0">
                <a:solidFill>
                  <a:srgbClr val="FF0000"/>
                </a:solidFill>
                <a:latin typeface="TimesTen-Italic"/>
              </a:rPr>
              <a:t>bilirubin glucuronide</a:t>
            </a:r>
            <a:r>
              <a:rPr lang="en-US" sz="1800" b="0" i="1" u="none" strike="noStrike" baseline="0" dirty="0">
                <a:latin typeface="TimesTen-Italic"/>
              </a:rPr>
              <a:t>, </a:t>
            </a:r>
            <a:r>
              <a:rPr lang="en-US" sz="1800" b="0" i="0" u="none" strike="noStrike" baseline="0" dirty="0">
                <a:latin typeface="TimesTen-Roman"/>
              </a:rPr>
              <a:t>about 10 per cent with sulfate to form </a:t>
            </a:r>
            <a:r>
              <a:rPr lang="en-US" sz="1800" b="0" i="1" u="none" strike="noStrike" baseline="0" dirty="0">
                <a:solidFill>
                  <a:srgbClr val="FF0000"/>
                </a:solidFill>
                <a:latin typeface="TimesTen-Italic"/>
              </a:rPr>
              <a:t>bilirubin sulfate</a:t>
            </a:r>
            <a:r>
              <a:rPr lang="en-US" sz="1800" b="0" i="1" u="none" strike="noStrike" baseline="0" dirty="0">
                <a:latin typeface="TimesTen-Italic"/>
              </a:rPr>
              <a:t>, </a:t>
            </a:r>
            <a:r>
              <a:rPr lang="en-US" sz="1800" b="0" i="0" u="none" strike="noStrike" baseline="0" dirty="0">
                <a:latin typeface="TimesTen-Roman"/>
              </a:rPr>
              <a:t>and about 10 percent with a multitude of other substances</a:t>
            </a:r>
            <a:endParaRPr lang="en-US" sz="1800" b="0" i="0" u="none" strike="noStrike" baseline="0" dirty="0">
              <a:latin typeface="TimesTen-Roman"/>
            </a:endParaRPr>
          </a:p>
          <a:p>
            <a:pPr algn="l"/>
            <a:r>
              <a:rPr lang="sr-Latn-RS" sz="1800" b="0" i="0" u="none" strike="noStrike" baseline="0" dirty="0">
                <a:latin typeface="TimesTen-Roman"/>
              </a:rPr>
              <a:t>In these</a:t>
            </a:r>
            <a:r>
              <a:rPr lang="en-US" sz="1800" b="0" i="0" u="none" strike="noStrike" baseline="0" dirty="0">
                <a:latin typeface="TimesTen-Roman"/>
              </a:rPr>
              <a:t> forms, the bilirubin is excreted from the hepatocytes by an </a:t>
            </a:r>
            <a:r>
              <a:rPr lang="en-US" sz="1800" b="0" i="0" u="none" strike="noStrike" baseline="0" dirty="0">
                <a:solidFill>
                  <a:srgbClr val="FF0000"/>
                </a:solidFill>
                <a:latin typeface="TimesTen-Roman"/>
              </a:rPr>
              <a:t>active transport process into the bile canaliculi and </a:t>
            </a:r>
            <a:r>
              <a:rPr lang="sr-Latn-RS" sz="1800" b="0" i="0" u="none" strike="noStrike" baseline="0" dirty="0">
                <a:solidFill>
                  <a:srgbClr val="FF0000"/>
                </a:solidFill>
                <a:latin typeface="TimesTen-Roman"/>
              </a:rPr>
              <a:t>then into the intestines</a:t>
            </a:r>
            <a:endParaRPr lang="sr-Latn-RS"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kumimoji="0" lang="en-US" sz="3600" b="0" i="0" u="none" strike="noStrike" kern="1200" cap="none" spc="0" normalizeH="0" baseline="0" noProof="0" dirty="0">
                <a:ln>
                  <a:noFill/>
                </a:ln>
                <a:solidFill>
                  <a:prstClr val="black"/>
                </a:solidFill>
                <a:effectLst>
                  <a:outerShdw blurRad="50800" dist="38100" dir="2700000" algn="tl" rotWithShape="0">
                    <a:prstClr val="black">
                      <a:alpha val="40000"/>
                    </a:prstClr>
                  </a:outerShdw>
                </a:effectLst>
                <a:uLnTx/>
                <a:uFillTx/>
                <a:latin typeface="Calibri" panose="020F0502020204030204"/>
                <a:ea typeface="+mj-ea"/>
                <a:cs typeface="+mj-cs"/>
              </a:rPr>
              <a:t>Measurement of Bilirubin in the Bile as a Clinical Diagnostic Tool</a:t>
            </a:r>
            <a:endParaRPr lang="sr-Latn-RS" dirty="0"/>
          </a:p>
        </p:txBody>
      </p:sp>
      <p:sp>
        <p:nvSpPr>
          <p:cNvPr id="3" name="Content Placeholder 2"/>
          <p:cNvSpPr>
            <a:spLocks noGrp="1"/>
          </p:cNvSpPr>
          <p:nvPr>
            <p:ph idx="1"/>
          </p:nvPr>
        </p:nvSpPr>
        <p:spPr>
          <a:xfrm>
            <a:off x="610710" y="1894400"/>
            <a:ext cx="6611358" cy="4458817"/>
          </a:xfrm>
        </p:spPr>
        <p:txBody>
          <a:bodyPr/>
          <a:lstStyle/>
          <a:p>
            <a:pPr algn="l"/>
            <a:r>
              <a:rPr lang="sr-Latn-RS" sz="1800" b="0" i="0" u="none" strike="noStrike" baseline="0" dirty="0">
                <a:latin typeface="TimesTen-Roman"/>
              </a:rPr>
              <a:t>Once in the intestine,</a:t>
            </a:r>
            <a:r>
              <a:rPr lang="en-US" sz="1800" b="0" i="0" u="none" strike="noStrike" baseline="0" dirty="0">
                <a:latin typeface="TimesTen-Roman"/>
              </a:rPr>
              <a:t> about half of the “conjugated” bilirubin is converted by bacterial action into the substance </a:t>
            </a:r>
            <a:r>
              <a:rPr lang="en-US" sz="1800" b="0" i="1" u="none" strike="noStrike" baseline="0" dirty="0">
                <a:solidFill>
                  <a:srgbClr val="FF0000"/>
                </a:solidFill>
                <a:latin typeface="TimesTen-Italic"/>
              </a:rPr>
              <a:t>urobilinogen</a:t>
            </a:r>
            <a:r>
              <a:rPr lang="en-US" sz="1800" b="0" i="1" u="none" strike="noStrike" baseline="0" dirty="0">
                <a:latin typeface="TimesTen-Italic"/>
              </a:rPr>
              <a:t>, </a:t>
            </a:r>
            <a:r>
              <a:rPr lang="en-US" sz="1800" b="0" i="0" u="none" strike="noStrike" baseline="0" dirty="0">
                <a:latin typeface="TimesTen-Roman"/>
              </a:rPr>
              <a:t>which </a:t>
            </a:r>
            <a:r>
              <a:rPr lang="sr-Latn-RS" sz="1800" b="0" i="0" u="none" strike="noStrike" baseline="0" dirty="0">
                <a:latin typeface="TimesTen-Roman"/>
              </a:rPr>
              <a:t>is highly soluble</a:t>
            </a:r>
            <a:endParaRPr lang="en-US" sz="1800" b="0" i="0" u="none" strike="noStrike" baseline="0" dirty="0">
              <a:latin typeface="TimesTen-Roman"/>
            </a:endParaRPr>
          </a:p>
          <a:p>
            <a:pPr algn="l"/>
            <a:r>
              <a:rPr lang="en-US" sz="1800" b="0" i="0" u="none" strike="noStrike" baseline="0" dirty="0">
                <a:latin typeface="TimesTen-Roman"/>
              </a:rPr>
              <a:t>Some of the urobilinogen is reabsorbed through the intestinal mucosa back into the </a:t>
            </a:r>
            <a:r>
              <a:rPr lang="sr-Latn-RS" sz="1800" b="0" i="0" u="none" strike="noStrike" baseline="0" dirty="0">
                <a:latin typeface="TimesTen-Roman"/>
              </a:rPr>
              <a:t>blood</a:t>
            </a:r>
            <a:endParaRPr lang="en-US" sz="1800" b="0" i="0" u="none" strike="noStrike" baseline="0" dirty="0">
              <a:latin typeface="TimesTen-Roman"/>
            </a:endParaRPr>
          </a:p>
          <a:p>
            <a:pPr algn="l"/>
            <a:r>
              <a:rPr lang="en-US" sz="1800" b="0" i="0" u="none" strike="noStrike" baseline="0" dirty="0">
                <a:latin typeface="TimesTen-Roman"/>
              </a:rPr>
              <a:t>Most of this is re-excreted by the liver back into the gut, but about 5 percent is excreted by the kidneys </a:t>
            </a:r>
            <a:r>
              <a:rPr lang="sr-Latn-RS" sz="1800" b="0" i="0" u="none" strike="noStrike" baseline="0" dirty="0">
                <a:latin typeface="TimesTen-Roman"/>
              </a:rPr>
              <a:t>into the urine</a:t>
            </a:r>
            <a:endParaRPr lang="en-US" sz="1800" b="0" i="0" u="none" strike="noStrike" baseline="0" dirty="0">
              <a:latin typeface="TimesTen-Roman"/>
            </a:endParaRPr>
          </a:p>
          <a:p>
            <a:pPr algn="l"/>
            <a:r>
              <a:rPr lang="en-US" sz="1800" b="0" i="0" u="none" strike="noStrike" baseline="0" dirty="0">
                <a:latin typeface="TimesTen-Roman"/>
              </a:rPr>
              <a:t>After exposure to air in the urine, the urobilinogen becomes oxidized to </a:t>
            </a:r>
            <a:r>
              <a:rPr lang="en-US" sz="1800" b="0" i="1" u="none" strike="noStrike" baseline="0" dirty="0">
                <a:solidFill>
                  <a:srgbClr val="FF0000"/>
                </a:solidFill>
                <a:latin typeface="TimesTen-Italic"/>
              </a:rPr>
              <a:t>urobilin</a:t>
            </a:r>
            <a:r>
              <a:rPr lang="en-US" sz="1800" b="0" i="1" u="none" strike="noStrike" baseline="0" dirty="0">
                <a:latin typeface="TimesTen-Italic"/>
              </a:rPr>
              <a:t>; </a:t>
            </a:r>
            <a:r>
              <a:rPr lang="en-US" sz="1800" b="0" i="0" u="none" strike="noStrike" baseline="0" dirty="0">
                <a:latin typeface="TimesTen-Roman"/>
              </a:rPr>
              <a:t>alternatively, in the feces, it becomes altered and oxidized to form </a:t>
            </a:r>
            <a:r>
              <a:rPr lang="en-US" sz="1800" b="0" i="1" u="none" strike="noStrike" baseline="0" dirty="0">
                <a:solidFill>
                  <a:srgbClr val="FF0000"/>
                </a:solidFill>
                <a:latin typeface="TimesTen-Italic"/>
              </a:rPr>
              <a:t>stercobilin</a:t>
            </a:r>
            <a:endParaRPr lang="sr-Latn-RS"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71677" y="1637571"/>
            <a:ext cx="4820323" cy="5220429"/>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Jaundice—Excess Bilirubin in the</a:t>
            </a:r>
            <a:br>
              <a:rPr lang="en-US" dirty="0">
                <a:solidFill>
                  <a:schemeClr val="tx1"/>
                </a:solidFill>
              </a:rPr>
            </a:br>
            <a:r>
              <a:rPr lang="en-US" dirty="0">
                <a:solidFill>
                  <a:schemeClr val="tx1"/>
                </a:solidFill>
              </a:rPr>
              <a:t>Extracellular Fluid</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1" u="none" strike="noStrike" baseline="0" dirty="0">
                <a:solidFill>
                  <a:srgbClr val="FF0000"/>
                </a:solidFill>
                <a:latin typeface="TimesTen-Italic"/>
              </a:rPr>
              <a:t>Jaundice</a:t>
            </a:r>
            <a:r>
              <a:rPr lang="en-US" sz="1800" b="0" i="1" u="none" strike="noStrike" baseline="0" dirty="0">
                <a:latin typeface="TimesTen-Italic"/>
              </a:rPr>
              <a:t> </a:t>
            </a:r>
            <a:r>
              <a:rPr lang="en-US" sz="1800" b="0" i="0" u="none" strike="noStrike" baseline="0" dirty="0">
                <a:latin typeface="TimesTen-Roman"/>
              </a:rPr>
              <a:t>refers to a yellowish tint to the body tissues, including a yellowness of the skin as well as the deep </a:t>
            </a:r>
            <a:r>
              <a:rPr lang="sr-Latn-RS" sz="1800" b="0" i="0" u="none" strike="noStrike" baseline="0" dirty="0">
                <a:latin typeface="TimesTen-Roman"/>
              </a:rPr>
              <a:t>tissues</a:t>
            </a:r>
            <a:endParaRPr lang="en-US" sz="1800" b="0" i="0" u="none" strike="noStrike" baseline="0" dirty="0">
              <a:latin typeface="TimesTen-Roman"/>
            </a:endParaRPr>
          </a:p>
          <a:p>
            <a:pPr algn="l"/>
            <a:r>
              <a:rPr lang="en-US" sz="1800" b="0" i="0" u="none" strike="noStrike" baseline="0" dirty="0">
                <a:latin typeface="TimesTen-Roman"/>
              </a:rPr>
              <a:t>The usual cause of jaundice is large quantities of bilirubin in the extracellular fluids, either </a:t>
            </a:r>
            <a:r>
              <a:rPr lang="en-US" sz="1800" b="0" i="0" u="none" strike="noStrike" baseline="0" dirty="0">
                <a:solidFill>
                  <a:srgbClr val="FF0000"/>
                </a:solidFill>
                <a:latin typeface="TimesTen-Roman"/>
              </a:rPr>
              <a:t>free bilirubin </a:t>
            </a:r>
            <a:r>
              <a:rPr lang="sr-Latn-RS" sz="1800" b="0" i="0" u="none" strike="noStrike" baseline="0" dirty="0">
                <a:solidFill>
                  <a:srgbClr val="FF0000"/>
                </a:solidFill>
                <a:latin typeface="TimesTen-Roman"/>
              </a:rPr>
              <a:t>or conjugated bilirubin</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The normal plasma concentration</a:t>
            </a:r>
            <a:r>
              <a:rPr lang="en-US" sz="1800" b="0" i="0" u="none" strike="noStrike" baseline="0" dirty="0">
                <a:solidFill>
                  <a:srgbClr val="FF0000"/>
                </a:solidFill>
                <a:latin typeface="TimesTen-Roman"/>
              </a:rPr>
              <a:t> of bilirubin, which is almost entirely the free form, averages 0.5 mg/dl of plasma</a:t>
            </a:r>
            <a:endParaRPr lang="en-US" sz="1800" b="0" i="0" u="none" strike="noStrike" baseline="0" dirty="0">
              <a:solidFill>
                <a:srgbClr val="FF0000"/>
              </a:solidFill>
              <a:latin typeface="TimesTen-Roman"/>
            </a:endParaRPr>
          </a:p>
          <a:p>
            <a:pPr algn="l"/>
            <a:r>
              <a:rPr lang="sr-Latn-RS" sz="1800" b="0" i="0" u="none" strike="noStrike" baseline="0" dirty="0">
                <a:latin typeface="TimesTen-Roman"/>
              </a:rPr>
              <a:t>In certain </a:t>
            </a:r>
            <a:r>
              <a:rPr lang="sr-Latn-RS" sz="1800" b="0" i="0" u="none" strike="noStrike" baseline="0" dirty="0">
                <a:solidFill>
                  <a:srgbClr val="FF0000"/>
                </a:solidFill>
                <a:latin typeface="TimesTen-Roman"/>
              </a:rPr>
              <a:t>abnormal conditions</a:t>
            </a:r>
            <a:r>
              <a:rPr lang="sr-Latn-RS" sz="1800" b="0" i="0" u="none" strike="noStrike" baseline="0" dirty="0">
                <a:latin typeface="TimesTen-Roman"/>
              </a:rPr>
              <a:t>,</a:t>
            </a:r>
            <a:r>
              <a:rPr lang="en-US" sz="1800" b="0" i="0" u="none" strike="noStrike" baseline="0" dirty="0">
                <a:latin typeface="TimesTen-Roman"/>
              </a:rPr>
              <a:t> this can rise to as </a:t>
            </a:r>
            <a:r>
              <a:rPr lang="en-US" sz="1800" b="0" i="0" u="none" strike="noStrike" baseline="0" dirty="0">
                <a:solidFill>
                  <a:srgbClr val="FF0000"/>
                </a:solidFill>
                <a:latin typeface="TimesTen-Roman"/>
              </a:rPr>
              <a:t>high as 40 mg/dl</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The skin usually</a:t>
            </a:r>
            <a:r>
              <a:rPr lang="en-US" sz="1800" b="0" i="0" u="none" strike="noStrike" baseline="0" dirty="0">
                <a:solidFill>
                  <a:srgbClr val="FF0000"/>
                </a:solidFill>
                <a:latin typeface="TimesTen-Roman"/>
              </a:rPr>
              <a:t> begins to appear jaundiced when the concentration rises to about three times normal—that is, above 1.5 mg/dl</a:t>
            </a:r>
            <a:endParaRPr lang="sr-Latn-RS"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Jaundice—Excess Bilirubin in the</a:t>
            </a:r>
            <a:br>
              <a:rPr lang="en-US" dirty="0">
                <a:solidFill>
                  <a:schemeClr val="tx1"/>
                </a:solidFill>
              </a:rPr>
            </a:br>
            <a:r>
              <a:rPr lang="en-US" dirty="0">
                <a:solidFill>
                  <a:schemeClr val="tx1"/>
                </a:solidFill>
              </a:rPr>
              <a:t>Extracellular Fluid</a:t>
            </a:r>
            <a:endParaRPr lang="sr-Latn-RS" dirty="0"/>
          </a:p>
        </p:txBody>
      </p:sp>
      <p:sp>
        <p:nvSpPr>
          <p:cNvPr id="3" name="Content Placeholder 2"/>
          <p:cNvSpPr>
            <a:spLocks noGrp="1"/>
          </p:cNvSpPr>
          <p:nvPr>
            <p:ph idx="1"/>
          </p:nvPr>
        </p:nvSpPr>
        <p:spPr/>
        <p:txBody>
          <a:bodyPr/>
          <a:lstStyle/>
          <a:p>
            <a:r>
              <a:rPr lang="en-US" sz="1800" b="0" i="0" u="none" strike="noStrike" baseline="0" dirty="0">
                <a:latin typeface="TimesTen-Roman"/>
              </a:rPr>
              <a:t>The common causes of jaundice are</a:t>
            </a:r>
            <a:endParaRPr lang="en-US" sz="1800" b="0" i="0" u="none" strike="noStrike" baseline="0" dirty="0">
              <a:latin typeface="TimesTen-Roman"/>
            </a:endParaRPr>
          </a:p>
          <a:p>
            <a:pPr marL="0" indent="0" algn="l">
              <a:buNone/>
            </a:pPr>
            <a:r>
              <a:rPr lang="sr-Latn-RS" sz="1800" b="0" i="0" u="none" strike="noStrike" baseline="0" dirty="0">
                <a:latin typeface="TimesTen-Roman"/>
              </a:rPr>
              <a:t>(1) </a:t>
            </a:r>
            <a:r>
              <a:rPr lang="sr-Latn-RS" sz="1800" b="0" i="0" u="none" strike="noStrike" baseline="0" dirty="0">
                <a:solidFill>
                  <a:srgbClr val="FF0000"/>
                </a:solidFill>
                <a:latin typeface="TimesTen-Roman"/>
              </a:rPr>
              <a:t>increased</a:t>
            </a:r>
            <a:r>
              <a:rPr lang="en-US" sz="1800" b="0" i="0" u="none" strike="noStrike" baseline="0" dirty="0">
                <a:solidFill>
                  <a:srgbClr val="FF0000"/>
                </a:solidFill>
                <a:latin typeface="TimesTen-Roman"/>
              </a:rPr>
              <a:t> destruction of red blood cells</a:t>
            </a:r>
            <a:r>
              <a:rPr lang="en-US" sz="1800" b="0" i="0" u="none" strike="noStrike" baseline="0" dirty="0">
                <a:latin typeface="TimesTen-Roman"/>
              </a:rPr>
              <a:t>, with rapid release of bilirubin into the blood, </a:t>
            </a:r>
            <a:endParaRPr lang="en-US" sz="1800" b="0" i="0" u="none" strike="noStrike" baseline="0" dirty="0">
              <a:latin typeface="TimesTen-Roman"/>
            </a:endParaRPr>
          </a:p>
          <a:p>
            <a:pPr marL="0" indent="0" algn="l">
              <a:buNone/>
            </a:pPr>
            <a:r>
              <a:rPr lang="en-US" sz="1800" b="0" i="0" u="none" strike="noStrike" baseline="0" dirty="0">
                <a:latin typeface="TimesTen-Roman"/>
              </a:rPr>
              <a:t>(2) </a:t>
            </a:r>
            <a:r>
              <a:rPr lang="en-US" sz="1800" b="0" i="0" u="none" strike="noStrike" baseline="0" dirty="0">
                <a:solidFill>
                  <a:srgbClr val="FF0000"/>
                </a:solidFill>
                <a:latin typeface="TimesTen-Roman"/>
              </a:rPr>
              <a:t>obstruction of the bile ducts or damage to the liver cells so that even the usual amounts of bilirubin cannot be excreted into the gastrointestinal </a:t>
            </a:r>
            <a:r>
              <a:rPr lang="sr-Latn-RS" sz="1800" b="0" i="0" u="none" strike="noStrike" baseline="0" dirty="0">
                <a:solidFill>
                  <a:srgbClr val="FF0000"/>
                </a:solidFill>
                <a:latin typeface="TimesTen-Roman"/>
              </a:rPr>
              <a:t>tract</a:t>
            </a:r>
            <a:endParaRPr lang="en-US" sz="1800" b="0" i="0" u="none" strike="noStrike" baseline="0" dirty="0">
              <a:solidFill>
                <a:srgbClr val="FF0000"/>
              </a:solidFill>
              <a:latin typeface="TimesTen-Roman"/>
            </a:endParaRPr>
          </a:p>
          <a:p>
            <a:pPr marL="0" indent="0" algn="l">
              <a:buNone/>
            </a:pPr>
            <a:r>
              <a:rPr lang="en-US" sz="1800" b="0" i="0" u="none" strike="noStrike" baseline="0" dirty="0">
                <a:latin typeface="TimesTen-Roman"/>
              </a:rPr>
              <a:t>These two types of jaundice are called, respectively, </a:t>
            </a:r>
            <a:r>
              <a:rPr lang="en-US" sz="1800" b="0" i="1" u="none" strike="noStrike" baseline="0" dirty="0">
                <a:solidFill>
                  <a:srgbClr val="FF0000"/>
                </a:solidFill>
                <a:latin typeface="TimesTen-Italic"/>
              </a:rPr>
              <a:t>hemolytic jaundice </a:t>
            </a:r>
            <a:r>
              <a:rPr lang="en-US" sz="1800" b="0" i="0" u="none" strike="noStrike" baseline="0" dirty="0">
                <a:solidFill>
                  <a:srgbClr val="FF0000"/>
                </a:solidFill>
                <a:latin typeface="TimesTen-Roman"/>
              </a:rPr>
              <a:t>and </a:t>
            </a:r>
            <a:r>
              <a:rPr lang="en-US" sz="1800" b="0" i="1" u="none" strike="noStrike" baseline="0" dirty="0">
                <a:solidFill>
                  <a:srgbClr val="FF0000"/>
                </a:solidFill>
                <a:latin typeface="TimesTen-Italic"/>
              </a:rPr>
              <a:t>obstructive </a:t>
            </a:r>
            <a:r>
              <a:rPr lang="sr-Latn-RS" sz="1800" b="0" i="1" u="none" strike="noStrike" baseline="0" dirty="0">
                <a:solidFill>
                  <a:srgbClr val="FF0000"/>
                </a:solidFill>
                <a:latin typeface="TimesTen-Italic"/>
              </a:rPr>
              <a:t>jaundice</a:t>
            </a:r>
            <a:endParaRPr lang="sr-Latn-RS"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Hemolytic Jaundice Is Caused by Hemolysis of Red Blood Cells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In hemolytic jaundice, the excretory function of the liver is not impaired, but red blood </a:t>
            </a:r>
            <a:r>
              <a:rPr lang="en-US" sz="1800" b="0" i="0" u="none" strike="noStrike" baseline="0" dirty="0">
                <a:solidFill>
                  <a:srgbClr val="FF0000"/>
                </a:solidFill>
                <a:latin typeface="TimesTen-Roman"/>
              </a:rPr>
              <a:t>cells are hemolyzed so rapidly that the hepatic cells simply cannot excrete the bilirubin as quickly as it is formed</a:t>
            </a:r>
            <a:endParaRPr lang="en-US" sz="1800" b="0" i="0" u="none" strike="noStrike" baseline="0" dirty="0">
              <a:solidFill>
                <a:srgbClr val="FF0000"/>
              </a:solidFill>
              <a:latin typeface="TimesTen-Roman"/>
            </a:endParaRPr>
          </a:p>
          <a:p>
            <a:pPr algn="l"/>
            <a:r>
              <a:rPr lang="sr-Latn-RS" sz="1800" b="0" i="0" u="none" strike="noStrike" baseline="0" dirty="0">
                <a:latin typeface="TimesTen-Roman"/>
              </a:rPr>
              <a:t>Therefore, the</a:t>
            </a:r>
            <a:r>
              <a:rPr lang="en-US" sz="1800" b="0" i="0" u="none" strike="noStrike" baseline="0" dirty="0">
                <a:latin typeface="TimesTen-Roman"/>
              </a:rPr>
              <a:t> plasma concentration of free bilirubin rises to </a:t>
            </a:r>
            <a:r>
              <a:rPr lang="en-US" sz="1800" b="0" i="0" u="none" strike="noStrike" baseline="0" dirty="0" err="1">
                <a:latin typeface="TimesTen-Roman"/>
              </a:rPr>
              <a:t>abovenormal</a:t>
            </a:r>
            <a:r>
              <a:rPr lang="en-US" sz="1800" dirty="0">
                <a:latin typeface="TimesTen-Roman"/>
              </a:rPr>
              <a:t> </a:t>
            </a:r>
            <a:r>
              <a:rPr lang="sr-Latn-RS" sz="1800" b="0" i="0" u="none" strike="noStrike" baseline="0" dirty="0">
                <a:latin typeface="TimesTen-Roman"/>
              </a:rPr>
              <a:t>levels</a:t>
            </a:r>
            <a:endParaRPr lang="en-US" sz="1800" b="0" i="0" u="none" strike="noStrike" baseline="0" dirty="0">
              <a:latin typeface="TimesTen-Roman"/>
            </a:endParaRPr>
          </a:p>
          <a:p>
            <a:pPr algn="l"/>
            <a:r>
              <a:rPr lang="en-US" sz="1800" b="0" i="0" u="none" strike="noStrike" baseline="0" dirty="0">
                <a:latin typeface="TimesTen-Roman"/>
              </a:rPr>
              <a:t>Likewise, the rate of formation of </a:t>
            </a:r>
            <a:r>
              <a:rPr lang="en-US" sz="1800" b="0" i="1" u="none" strike="noStrike" baseline="0" dirty="0">
                <a:solidFill>
                  <a:srgbClr val="FF0000"/>
                </a:solidFill>
                <a:latin typeface="TimesTen-Italic"/>
              </a:rPr>
              <a:t>urobilinogen </a:t>
            </a:r>
            <a:r>
              <a:rPr lang="en-US" sz="1800" b="0" i="0" u="none" strike="noStrike" baseline="0" dirty="0">
                <a:solidFill>
                  <a:srgbClr val="FF0000"/>
                </a:solidFill>
                <a:latin typeface="TimesTen-Roman"/>
              </a:rPr>
              <a:t>in the intestine is greatly increased</a:t>
            </a:r>
            <a:r>
              <a:rPr lang="en-US" sz="1800" b="0" i="0" u="none" strike="noStrike" baseline="0" dirty="0">
                <a:latin typeface="TimesTen-Roman"/>
              </a:rPr>
              <a:t>, and </a:t>
            </a:r>
            <a:r>
              <a:rPr lang="en-US" sz="1800" b="0" i="0" u="none" strike="noStrike" baseline="0" dirty="0">
                <a:solidFill>
                  <a:srgbClr val="FF0000"/>
                </a:solidFill>
                <a:latin typeface="TimesTen-Roman"/>
              </a:rPr>
              <a:t>much of this is absorbed into the blood and later excreted in </a:t>
            </a:r>
            <a:r>
              <a:rPr lang="sr-Latn-RS" sz="1800" b="0" i="0" u="none" strike="noStrike" baseline="0" dirty="0">
                <a:solidFill>
                  <a:srgbClr val="FF0000"/>
                </a:solidFill>
                <a:latin typeface="TimesTen-Roman"/>
              </a:rPr>
              <a:t>the urine</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319944" y="3731670"/>
            <a:ext cx="4444922" cy="2965463"/>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Obstructive Jaundice Is Caused by Obstruction of Bile Ducts or</a:t>
            </a:r>
            <a:br>
              <a:rPr lang="en-US" dirty="0">
                <a:solidFill>
                  <a:schemeClr val="tx1"/>
                </a:solidFill>
              </a:rPr>
            </a:br>
            <a:r>
              <a:rPr lang="en-US" dirty="0">
                <a:solidFill>
                  <a:schemeClr val="tx1"/>
                </a:solidFill>
              </a:rPr>
              <a:t>Liver Disease</a:t>
            </a:r>
            <a:endParaRPr lang="sr-Latn-RS" dirty="0">
              <a:solidFill>
                <a:schemeClr val="tx1"/>
              </a:solidFill>
            </a:endParaRPr>
          </a:p>
        </p:txBody>
      </p:sp>
      <p:sp>
        <p:nvSpPr>
          <p:cNvPr id="3" name="Content Placeholder 2"/>
          <p:cNvSpPr>
            <a:spLocks noGrp="1"/>
          </p:cNvSpPr>
          <p:nvPr>
            <p:ph idx="1"/>
          </p:nvPr>
        </p:nvSpPr>
        <p:spPr>
          <a:xfrm>
            <a:off x="610709" y="2345267"/>
            <a:ext cx="8755087" cy="4007950"/>
          </a:xfrm>
        </p:spPr>
        <p:txBody>
          <a:bodyPr/>
          <a:lstStyle/>
          <a:p>
            <a:pPr algn="l"/>
            <a:r>
              <a:rPr lang="en-US" sz="1800" b="0" i="0" u="none" strike="noStrike" baseline="0" dirty="0">
                <a:latin typeface="TimesTen-Roman"/>
              </a:rPr>
              <a:t>In obstructive jaundice, caused either by obstruction of the bile ducts (</a:t>
            </a:r>
            <a:r>
              <a:rPr lang="en-US" sz="1800" b="0" i="0" u="none" strike="noStrike" baseline="0" dirty="0">
                <a:solidFill>
                  <a:srgbClr val="FF0000"/>
                </a:solidFill>
                <a:latin typeface="TimesTen-Roman"/>
              </a:rPr>
              <a:t>which most often occurs when a gallstone or cancer blocks the common bile duct</a:t>
            </a:r>
            <a:r>
              <a:rPr lang="en-US" sz="1800" b="0" i="0" u="none" strike="noStrike" baseline="0" dirty="0">
                <a:latin typeface="TimesTen-Roman"/>
              </a:rPr>
              <a:t>) or by damage to the hepatic cells (</a:t>
            </a:r>
            <a:r>
              <a:rPr lang="en-US" sz="1800" b="0" i="0" u="none" strike="noStrike" baseline="0" dirty="0">
                <a:solidFill>
                  <a:srgbClr val="FF0000"/>
                </a:solidFill>
                <a:latin typeface="TimesTen-Roman"/>
              </a:rPr>
              <a:t>which occurs in </a:t>
            </a:r>
            <a:r>
              <a:rPr lang="en-US" sz="1800" b="0" i="1" u="none" strike="noStrike" baseline="0" dirty="0">
                <a:solidFill>
                  <a:srgbClr val="FF0000"/>
                </a:solidFill>
                <a:latin typeface="TimesTen-Italic"/>
              </a:rPr>
              <a:t>hepatitis</a:t>
            </a:r>
            <a:r>
              <a:rPr lang="en-US" sz="1800" b="0" i="0" u="none" strike="noStrike" baseline="0" dirty="0">
                <a:latin typeface="TimesTen-Roman"/>
              </a:rPr>
              <a:t>), the rate of bilirubin formation is normal, but the </a:t>
            </a:r>
            <a:r>
              <a:rPr lang="en-US" sz="1800" b="0" i="0" u="none" strike="noStrike" baseline="0" dirty="0">
                <a:solidFill>
                  <a:srgbClr val="FF0000"/>
                </a:solidFill>
                <a:latin typeface="TimesTen-Roman"/>
              </a:rPr>
              <a:t>bilirubin formed cannot pass from the blood into the </a:t>
            </a:r>
            <a:r>
              <a:rPr lang="sr-Latn-RS" sz="1800" b="0" i="0" u="none" strike="noStrike" baseline="0" dirty="0">
                <a:solidFill>
                  <a:srgbClr val="FF0000"/>
                </a:solidFill>
                <a:latin typeface="TimesTen-Roman"/>
              </a:rPr>
              <a:t>intestines</a:t>
            </a:r>
            <a:endParaRPr lang="en-US" sz="1800" dirty="0">
              <a:solidFill>
                <a:srgbClr val="FF0000"/>
              </a:solidFill>
              <a:latin typeface="TimesTen-Roman"/>
            </a:endParaRPr>
          </a:p>
          <a:p>
            <a:pPr algn="l"/>
            <a:r>
              <a:rPr lang="en-US" sz="1800" b="0" i="0" u="none" strike="noStrike" baseline="0" dirty="0">
                <a:latin typeface="TimesTen-Roman"/>
              </a:rPr>
              <a:t>The free bilirubin still enters the liver cells and becomes conjugated in the usual way</a:t>
            </a:r>
            <a:endParaRPr lang="en-US" sz="1800" b="0" i="0" u="none" strike="noStrike" baseline="0" dirty="0">
              <a:latin typeface="TimesTen-Roman"/>
            </a:endParaRPr>
          </a:p>
          <a:p>
            <a:pPr algn="l"/>
            <a:r>
              <a:rPr lang="sr-Latn-RS" sz="1800" b="0" i="0" u="none" strike="noStrike" baseline="0" dirty="0">
                <a:latin typeface="TimesTen-Roman"/>
              </a:rPr>
              <a:t>This conjugated</a:t>
            </a:r>
            <a:r>
              <a:rPr lang="en-US" sz="1800" b="0" i="0" u="none" strike="noStrike" baseline="0" dirty="0">
                <a:latin typeface="TimesTen-Roman"/>
              </a:rPr>
              <a:t> bilirubin is then returned to the blood, probably by rupture of the congested bile canaliculi and direct emptying of the bile into the lymph leaving the liver</a:t>
            </a:r>
            <a:endParaRPr lang="en-US" sz="1800" b="0" i="0" u="none" strike="noStrike" baseline="0" dirty="0">
              <a:latin typeface="TimesTen-Roman"/>
            </a:endParaRPr>
          </a:p>
          <a:p>
            <a:pPr algn="l"/>
            <a:r>
              <a:rPr lang="en-US" sz="1800" b="0" i="0" u="none" strike="noStrike" baseline="0" dirty="0">
                <a:latin typeface="TimesTen-Roman"/>
              </a:rPr>
              <a:t>Thus, </a:t>
            </a:r>
            <a:r>
              <a:rPr lang="en-US" sz="1800" b="0" i="1" u="none" strike="noStrike" baseline="0" dirty="0">
                <a:solidFill>
                  <a:srgbClr val="FF0000"/>
                </a:solidFill>
                <a:latin typeface="TimesTen-Italic"/>
              </a:rPr>
              <a:t>most of the bilirubin in the plasma becomes the conjugated type </a:t>
            </a:r>
            <a:r>
              <a:rPr lang="en-US" sz="1800" b="0" i="0" u="none" strike="noStrike" baseline="0" dirty="0">
                <a:latin typeface="TimesTen-Roman"/>
              </a:rPr>
              <a:t>rather than the free type</a:t>
            </a:r>
            <a:endParaRPr lang="sr-Latn-R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Intracellular Fluid Compartment</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About 28 of the 42 liters of fluid in the body are inside the 75 trillion cells and are collectively called the </a:t>
            </a:r>
            <a:r>
              <a:rPr lang="en-US" sz="1800" b="0" i="1" u="none" strike="noStrike" baseline="0" dirty="0">
                <a:solidFill>
                  <a:srgbClr val="FF0000"/>
                </a:solidFill>
                <a:latin typeface="TimesTen-Italic"/>
              </a:rPr>
              <a:t>intracellular </a:t>
            </a:r>
            <a:r>
              <a:rPr lang="sr-Latn-RS" sz="1800" b="0" i="1" u="none" strike="noStrike" baseline="0" dirty="0">
                <a:solidFill>
                  <a:srgbClr val="FF0000"/>
                </a:solidFill>
                <a:latin typeface="TimesTen-Italic"/>
              </a:rPr>
              <a:t>fluid</a:t>
            </a:r>
            <a:endParaRPr lang="en-US" sz="1800" b="0" i="1" u="none" strike="noStrike" baseline="0" dirty="0">
              <a:solidFill>
                <a:srgbClr val="FF0000"/>
              </a:solidFill>
              <a:latin typeface="TimesTen-Italic"/>
            </a:endParaRPr>
          </a:p>
          <a:p>
            <a:pPr algn="l"/>
            <a:r>
              <a:rPr lang="en-US" sz="1800" b="0" i="0" u="none" strike="noStrike" baseline="0" dirty="0">
                <a:latin typeface="TimesTen-Roman"/>
              </a:rPr>
              <a:t>The fluid of each cell contains its individual mixture of different constituents, but the concentrations of these substances are similar from one cell to another</a:t>
            </a:r>
            <a:endParaRPr lang="en-US" sz="1800" b="0" i="1" u="none" strike="noStrike" baseline="0" dirty="0">
              <a:solidFill>
                <a:srgbClr val="FF0000"/>
              </a:solidFill>
              <a:latin typeface="TimesTen-Italic"/>
            </a:endParaRPr>
          </a:p>
          <a:p>
            <a:pPr marL="0" indent="0" algn="l">
              <a:buNone/>
            </a:pP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269506" y="2752165"/>
            <a:ext cx="2922494" cy="410583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solidFill>
                  <a:schemeClr val="tx1"/>
                </a:solidFill>
              </a:rPr>
              <a:t>Extracellular Fluid</a:t>
            </a:r>
            <a:br>
              <a:rPr lang="sr-Latn-RS" dirty="0">
                <a:solidFill>
                  <a:schemeClr val="tx1"/>
                </a:solidFill>
              </a:rPr>
            </a:br>
            <a:r>
              <a:rPr lang="sr-Latn-RS" dirty="0">
                <a:solidFill>
                  <a:schemeClr val="tx1"/>
                </a:solidFill>
              </a:rPr>
              <a:t>Compartment</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All the fluids outside the cells are collectively called the </a:t>
            </a:r>
            <a:r>
              <a:rPr lang="en-US" sz="1800" b="0" i="1" u="none" strike="noStrike" baseline="0" dirty="0">
                <a:latin typeface="TimesTen-Italic"/>
              </a:rPr>
              <a:t>extracellular fluid</a:t>
            </a:r>
            <a:endParaRPr lang="en-US" sz="1800" b="0" i="1" u="none" strike="noStrike" baseline="0" dirty="0">
              <a:latin typeface="TimesTen-Italic"/>
            </a:endParaRPr>
          </a:p>
          <a:p>
            <a:pPr algn="l"/>
            <a:r>
              <a:rPr lang="en-US" sz="1800" b="0" i="0" u="none" strike="noStrike" baseline="0" dirty="0">
                <a:latin typeface="TimesTen-Roman"/>
              </a:rPr>
              <a:t>Together these fluids account for about </a:t>
            </a:r>
            <a:r>
              <a:rPr lang="en-US" sz="1800" b="0" i="0" u="none" strike="noStrike" baseline="0" dirty="0">
                <a:solidFill>
                  <a:srgbClr val="FF0000"/>
                </a:solidFill>
                <a:latin typeface="TimesTen-Roman"/>
              </a:rPr>
              <a:t>20 percent of the body weight, or about 14 liters </a:t>
            </a:r>
            <a:r>
              <a:rPr lang="sr-Latn-RS" sz="1800" b="0" i="0" u="none" strike="noStrike" baseline="0" dirty="0">
                <a:latin typeface="TimesTen-Roman"/>
              </a:rPr>
              <a:t>in a normal 70-kilogram adult</a:t>
            </a:r>
            <a:endParaRPr lang="en-US" sz="1800" b="0" i="0" u="none" strike="noStrike" baseline="0" dirty="0">
              <a:latin typeface="TimesTen-Roman"/>
            </a:endParaRPr>
          </a:p>
          <a:p>
            <a:pPr algn="l"/>
            <a:r>
              <a:rPr lang="sr-Latn-RS" sz="1800" b="0" i="0" u="none" strike="noStrike" baseline="0" dirty="0">
                <a:latin typeface="TimesTen-Roman"/>
              </a:rPr>
              <a:t>The two largest compartments</a:t>
            </a:r>
            <a:r>
              <a:rPr lang="en-US" sz="1800" b="0" i="0" u="none" strike="noStrike" baseline="0" dirty="0">
                <a:latin typeface="TimesTen-Roman"/>
              </a:rPr>
              <a:t> of the extracellular fluid are the </a:t>
            </a:r>
            <a:r>
              <a:rPr lang="en-US" sz="1800" b="0" i="1" u="none" strike="noStrike" baseline="0" dirty="0">
                <a:solidFill>
                  <a:srgbClr val="FF0000"/>
                </a:solidFill>
                <a:latin typeface="TimesTen-Italic"/>
              </a:rPr>
              <a:t>interstitial fluid</a:t>
            </a:r>
            <a:r>
              <a:rPr lang="en-US" sz="1800" b="0" i="1" u="none" strike="noStrike" baseline="0" dirty="0">
                <a:latin typeface="TimesTen-Italic"/>
              </a:rPr>
              <a:t>, </a:t>
            </a:r>
            <a:r>
              <a:rPr lang="en-US" sz="1800" b="0" i="0" u="none" strike="noStrike" baseline="0" dirty="0">
                <a:latin typeface="TimesTen-Roman"/>
              </a:rPr>
              <a:t>which makes up more than three-fourths of the extracellular fluid, and the </a:t>
            </a:r>
            <a:r>
              <a:rPr lang="en-US" sz="1800" b="0" i="1" u="none" strike="noStrike" baseline="0" dirty="0">
                <a:solidFill>
                  <a:srgbClr val="FF0000"/>
                </a:solidFill>
                <a:latin typeface="TimesTen-Italic"/>
              </a:rPr>
              <a:t>plasma</a:t>
            </a:r>
            <a:r>
              <a:rPr lang="en-US" sz="1800" b="0" i="1" u="none" strike="noStrike" baseline="0" dirty="0">
                <a:latin typeface="TimesTen-Italic"/>
              </a:rPr>
              <a:t>, </a:t>
            </a:r>
            <a:r>
              <a:rPr lang="en-US" sz="1800" b="0" i="0" u="none" strike="noStrike" baseline="0" dirty="0">
                <a:latin typeface="TimesTen-Roman"/>
              </a:rPr>
              <a:t>which makes up almost one-fourth of the extracellular fluid, or about 3 </a:t>
            </a:r>
            <a:r>
              <a:rPr lang="sr-Latn-RS" sz="1800" b="0" i="0" u="none" strike="noStrike" baseline="0" dirty="0">
                <a:latin typeface="TimesTen-Roman"/>
              </a:rPr>
              <a:t>liters</a:t>
            </a:r>
            <a:endParaRPr lang="en-US" sz="1800" b="0" i="0" u="none" strike="noStrike" baseline="0" dirty="0">
              <a:latin typeface="TimesTen-Roman"/>
            </a:endParaRPr>
          </a:p>
          <a:p>
            <a:pPr algn="l"/>
            <a:r>
              <a:rPr lang="en-US" sz="1800" b="0" i="0" u="none" strike="noStrike" baseline="0" dirty="0">
                <a:latin typeface="TimesTen-Roman"/>
              </a:rPr>
              <a:t>The plasma is the noncellular part of the blood; it </a:t>
            </a:r>
            <a:r>
              <a:rPr lang="en-US" sz="1800" b="0" i="0" u="none" strike="noStrike" baseline="0" dirty="0">
                <a:solidFill>
                  <a:srgbClr val="FF0000"/>
                </a:solidFill>
                <a:latin typeface="TimesTen-Roman"/>
              </a:rPr>
              <a:t>exchanges substances continuously with the interstitial fluid through the pores of the capillary membranes</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These pores are </a:t>
            </a:r>
            <a:r>
              <a:rPr lang="en-US" sz="1800" b="0" i="0" u="none" strike="noStrike" baseline="0" dirty="0">
                <a:solidFill>
                  <a:srgbClr val="FF0000"/>
                </a:solidFill>
                <a:latin typeface="TimesTen-Roman"/>
              </a:rPr>
              <a:t>highly permeable </a:t>
            </a:r>
            <a:r>
              <a:rPr lang="en-US" sz="1800" b="0" i="0" u="none" strike="noStrike" baseline="0" dirty="0">
                <a:latin typeface="TimesTen-Roman"/>
              </a:rPr>
              <a:t>to almost all solutes in the extracellular fluid </a:t>
            </a:r>
            <a:r>
              <a:rPr lang="en-US" sz="1800" b="0" i="0" u="none" strike="noStrike" baseline="0" dirty="0">
                <a:solidFill>
                  <a:srgbClr val="FF0000"/>
                </a:solidFill>
                <a:latin typeface="TimesTen-Roman"/>
              </a:rPr>
              <a:t>except for the proteins</a:t>
            </a:r>
            <a:endParaRPr lang="en-US" sz="1800" b="0" i="0" u="none" strike="noStrike" baseline="0" dirty="0">
              <a:solidFill>
                <a:srgbClr val="FF0000"/>
              </a:solidFill>
              <a:latin typeface="TimesTen-Roman"/>
            </a:endParaRPr>
          </a:p>
          <a:p>
            <a:pPr algn="l"/>
            <a:r>
              <a:rPr lang="en-US" sz="1800" dirty="0">
                <a:solidFill>
                  <a:srgbClr val="FF0000"/>
                </a:solidFill>
                <a:latin typeface="TimesTen-Roman"/>
              </a:rPr>
              <a:t>P</a:t>
            </a:r>
            <a:r>
              <a:rPr lang="en-US" sz="1800" b="0" i="0" u="none" strike="noStrike" baseline="0" dirty="0">
                <a:solidFill>
                  <a:srgbClr val="FF0000"/>
                </a:solidFill>
                <a:latin typeface="TimesTen-Roman"/>
              </a:rPr>
              <a:t>lasma</a:t>
            </a:r>
            <a:r>
              <a:rPr lang="en-US" sz="1800" b="0" i="0" u="none" strike="noStrike" baseline="0" dirty="0">
                <a:latin typeface="TimesTen-Roman"/>
              </a:rPr>
              <a:t> and interstitial fluids have about the same composition except for proteins, which have a </a:t>
            </a:r>
            <a:r>
              <a:rPr lang="en-US" sz="1800" b="0" i="0" u="none" strike="noStrike" baseline="0" dirty="0">
                <a:solidFill>
                  <a:srgbClr val="FF0000"/>
                </a:solidFill>
                <a:latin typeface="TimesTen-Roman"/>
              </a:rPr>
              <a:t>higher concentration in the plasma</a:t>
            </a: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269506" y="2752165"/>
            <a:ext cx="2922494" cy="410583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Blood Volume</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Ten-Roman"/>
              </a:rPr>
              <a:t>Blood contains both </a:t>
            </a:r>
            <a:r>
              <a:rPr lang="en-US" sz="1800" b="0" i="0" u="none" strike="noStrike" baseline="0" dirty="0">
                <a:solidFill>
                  <a:srgbClr val="C00000"/>
                </a:solidFill>
                <a:latin typeface="TimesTen-Roman"/>
              </a:rPr>
              <a:t>extracellular fluid, the fluid in plasma</a:t>
            </a:r>
            <a:r>
              <a:rPr lang="en-US" sz="1800" b="0" i="0" u="none" strike="noStrike" baseline="0" dirty="0">
                <a:latin typeface="TimesTen-Roman"/>
              </a:rPr>
              <a:t>, and </a:t>
            </a:r>
            <a:r>
              <a:rPr lang="en-US" sz="1800" b="0" i="0" u="none" strike="noStrike" baseline="0" dirty="0">
                <a:solidFill>
                  <a:srgbClr val="C00000"/>
                </a:solidFill>
                <a:latin typeface="TimesTen-Roman"/>
              </a:rPr>
              <a:t>intracellular fluid (the fluid in the red </a:t>
            </a:r>
            <a:r>
              <a:rPr lang="sr-Latn-RS" sz="1800" b="0" i="0" u="none" strike="noStrike" baseline="0" dirty="0">
                <a:solidFill>
                  <a:srgbClr val="C00000"/>
                </a:solidFill>
                <a:latin typeface="TimesTen-Roman"/>
              </a:rPr>
              <a:t>blood cells)</a:t>
            </a:r>
            <a:endParaRPr lang="en-US" sz="1800" b="0" i="0" u="none" strike="noStrike" baseline="0" dirty="0">
              <a:solidFill>
                <a:srgbClr val="C00000"/>
              </a:solidFill>
              <a:latin typeface="TimesTen-Roman"/>
            </a:endParaRPr>
          </a:p>
          <a:p>
            <a:pPr algn="l"/>
            <a:r>
              <a:rPr lang="sr-Latn-RS" sz="1800" b="0" i="0" u="none" strike="noStrike" baseline="0" dirty="0">
                <a:solidFill>
                  <a:srgbClr val="C00000"/>
                </a:solidFill>
                <a:latin typeface="TimesTen-Roman"/>
              </a:rPr>
              <a:t>The blood</a:t>
            </a:r>
            <a:r>
              <a:rPr lang="en-US" sz="1800" b="0" i="0" u="none" strike="noStrike" baseline="0" dirty="0">
                <a:solidFill>
                  <a:srgbClr val="C00000"/>
                </a:solidFill>
                <a:latin typeface="TimesTen-Roman"/>
              </a:rPr>
              <a:t> volume is especially important in the control of cardiovascular </a:t>
            </a:r>
            <a:r>
              <a:rPr lang="sr-Latn-RS" sz="1800" b="0" i="0" u="none" strike="noStrike" baseline="0" dirty="0">
                <a:solidFill>
                  <a:srgbClr val="C00000"/>
                </a:solidFill>
                <a:latin typeface="TimesTen-Roman"/>
              </a:rPr>
              <a:t>dynamics</a:t>
            </a:r>
            <a:endParaRPr lang="en-US" sz="1800" b="0" i="0" u="none" strike="noStrike" baseline="0" dirty="0">
              <a:solidFill>
                <a:srgbClr val="C00000"/>
              </a:solidFill>
              <a:latin typeface="TimesTen-Roman"/>
            </a:endParaRPr>
          </a:p>
          <a:p>
            <a:pPr algn="l"/>
            <a:r>
              <a:rPr lang="en-US" sz="1800" b="0" i="0" u="none" strike="noStrike" baseline="0" dirty="0">
                <a:latin typeface="TimesTen-Roman"/>
              </a:rPr>
              <a:t>The average blood volume of adults is about 7 percent of body weight or </a:t>
            </a:r>
            <a:r>
              <a:rPr lang="en-US" sz="1800" b="0" i="0" u="none" strike="noStrike" baseline="0" dirty="0">
                <a:solidFill>
                  <a:srgbClr val="FF0000"/>
                </a:solidFill>
                <a:latin typeface="TimesTen-Roman"/>
              </a:rPr>
              <a:t>about 5 liters</a:t>
            </a:r>
            <a:endParaRPr lang="en-US" sz="1800" b="0" i="0" u="none" strike="noStrike" baseline="0" dirty="0">
              <a:solidFill>
                <a:srgbClr val="FF0000"/>
              </a:solidFill>
              <a:latin typeface="TimesTen-Roman"/>
            </a:endParaRPr>
          </a:p>
          <a:p>
            <a:pPr algn="l"/>
            <a:r>
              <a:rPr lang="sr-Latn-RS" sz="1800" b="0" i="0" u="none" strike="noStrike" baseline="0" dirty="0">
                <a:latin typeface="TimesTen-Roman"/>
              </a:rPr>
              <a:t>About </a:t>
            </a:r>
            <a:r>
              <a:rPr lang="sr-Latn-RS" sz="1800" b="0" i="0" u="none" strike="noStrike" baseline="0" dirty="0">
                <a:solidFill>
                  <a:srgbClr val="FF0000"/>
                </a:solidFill>
                <a:latin typeface="TimesTen-Roman"/>
              </a:rPr>
              <a:t>60 per</a:t>
            </a:r>
            <a:r>
              <a:rPr lang="en-US" sz="1800" b="0" i="0" u="none" strike="noStrike" baseline="0" dirty="0">
                <a:solidFill>
                  <a:srgbClr val="FF0000"/>
                </a:solidFill>
                <a:latin typeface="TimesTen-Roman"/>
              </a:rPr>
              <a:t>cent of the blood is plasma </a:t>
            </a:r>
            <a:r>
              <a:rPr lang="en-US" sz="1800" b="0" i="0" u="none" strike="noStrike" baseline="0" dirty="0">
                <a:latin typeface="TimesTen-Roman"/>
              </a:rPr>
              <a:t>and </a:t>
            </a:r>
            <a:r>
              <a:rPr lang="en-US" sz="1800" b="0" i="0" u="none" strike="noStrike" baseline="0" dirty="0">
                <a:solidFill>
                  <a:srgbClr val="FF0000"/>
                </a:solidFill>
                <a:latin typeface="TimesTen-Roman"/>
              </a:rPr>
              <a:t>40 percent is red blood cells</a:t>
            </a:r>
            <a:r>
              <a:rPr lang="en-US" sz="1800" b="0" i="0" u="none" strike="noStrike" baseline="0" dirty="0">
                <a:latin typeface="TimesTen-Roman"/>
              </a:rPr>
              <a:t>, but these percentages can vary considerably in different people, depending on gender, weight, and </a:t>
            </a:r>
            <a:r>
              <a:rPr lang="sr-Latn-RS" sz="1800" b="0" i="0" u="none" strike="noStrike" baseline="0" dirty="0">
                <a:latin typeface="TimesTen-Roman"/>
              </a:rPr>
              <a:t>other factors</a:t>
            </a:r>
            <a:endParaRPr lang="sr-Latn-RS"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Hematocrit (Packed Red Cell Volume)</a:t>
            </a:r>
            <a:endParaRPr lang="sr-Latn-RS" dirty="0">
              <a:solidFill>
                <a:schemeClr val="tx1"/>
              </a:solidFill>
            </a:endParaRPr>
          </a:p>
        </p:txBody>
      </p:sp>
      <p:sp>
        <p:nvSpPr>
          <p:cNvPr id="3" name="Content Placeholder 2"/>
          <p:cNvSpPr>
            <a:spLocks noGrp="1"/>
          </p:cNvSpPr>
          <p:nvPr>
            <p:ph idx="1"/>
          </p:nvPr>
        </p:nvSpPr>
        <p:spPr>
          <a:xfrm>
            <a:off x="700356" y="1625458"/>
            <a:ext cx="8755087" cy="4458817"/>
          </a:xfrm>
        </p:spPr>
        <p:txBody>
          <a:bodyPr/>
          <a:lstStyle/>
          <a:p>
            <a:pPr algn="l"/>
            <a:r>
              <a:rPr lang="sr-Latn-RS" sz="1800" b="0" i="0" u="none" strike="noStrike" baseline="0" dirty="0">
                <a:latin typeface="TimesTen-Roman"/>
              </a:rPr>
              <a:t>The hematocrit is</a:t>
            </a:r>
            <a:r>
              <a:rPr lang="en-US" sz="1800" b="0" i="0" u="none" strike="noStrike" baseline="0" dirty="0">
                <a:latin typeface="TimesTen-Roman"/>
              </a:rPr>
              <a:t> the fraction of the blood composed of red blood cells, as determined by centrifuging blood in a “hematocrit tube” until the cells become tightly packed in the </a:t>
            </a:r>
            <a:r>
              <a:rPr lang="sr-Latn-RS" sz="1800" b="0" i="0" u="none" strike="noStrike" baseline="0" dirty="0">
                <a:latin typeface="TimesTen-Roman"/>
              </a:rPr>
              <a:t>bottom of the tube</a:t>
            </a:r>
            <a:endParaRPr lang="en-US" sz="1800" b="0" i="0" u="none" strike="noStrike" baseline="0" dirty="0">
              <a:latin typeface="TimesTen-Roman"/>
            </a:endParaRPr>
          </a:p>
          <a:p>
            <a:pPr algn="l"/>
            <a:r>
              <a:rPr lang="en-US" sz="1800" b="0" i="0" u="none" strike="noStrike" baseline="0" dirty="0">
                <a:latin typeface="TimesTen-Roman"/>
              </a:rPr>
              <a:t>In men, the measured hematocrit is </a:t>
            </a:r>
            <a:r>
              <a:rPr lang="en-US" sz="1800" b="0" i="0" u="none" strike="noStrike" baseline="0" dirty="0">
                <a:solidFill>
                  <a:srgbClr val="FF0000"/>
                </a:solidFill>
                <a:latin typeface="TimesTen-Roman"/>
              </a:rPr>
              <a:t>normally about 0.40, and in women, it is about 0.36</a:t>
            </a:r>
            <a:endParaRPr lang="en-US" sz="1800" b="0" i="0" u="none" strike="noStrike" baseline="0" dirty="0">
              <a:solidFill>
                <a:srgbClr val="FF0000"/>
              </a:solidFill>
              <a:latin typeface="TimesTen-Roman"/>
            </a:endParaRPr>
          </a:p>
          <a:p>
            <a:pPr algn="l"/>
            <a:r>
              <a:rPr lang="sr-Latn-RS" sz="1800" b="0" i="0" u="none" strike="noStrike" baseline="0" dirty="0">
                <a:solidFill>
                  <a:srgbClr val="FF0000"/>
                </a:solidFill>
                <a:latin typeface="TimesTen-Roman"/>
              </a:rPr>
              <a:t>In severe </a:t>
            </a:r>
            <a:r>
              <a:rPr lang="sr-Latn-RS" sz="1800" b="0" i="1" u="none" strike="noStrike" baseline="0" dirty="0">
                <a:solidFill>
                  <a:srgbClr val="FF0000"/>
                </a:solidFill>
                <a:latin typeface="TimesTen-Italic"/>
              </a:rPr>
              <a:t>anemia,</a:t>
            </a:r>
            <a:r>
              <a:rPr lang="en-US" sz="1800" b="0" i="1" u="none" strike="noStrike" baseline="0" dirty="0">
                <a:solidFill>
                  <a:srgbClr val="FF0000"/>
                </a:solidFill>
                <a:latin typeface="TimesTen-Italic"/>
              </a:rPr>
              <a:t> </a:t>
            </a:r>
            <a:r>
              <a:rPr lang="en-US" sz="1800" b="0" i="0" u="none" strike="noStrike" baseline="0" dirty="0">
                <a:solidFill>
                  <a:srgbClr val="FF0000"/>
                </a:solidFill>
                <a:latin typeface="TimesTen-Roman"/>
              </a:rPr>
              <a:t>the hematocrit may fall as low as 0.10</a:t>
            </a:r>
            <a:r>
              <a:rPr lang="en-US" sz="1800" b="0" i="0" u="none" strike="noStrike" baseline="0" dirty="0">
                <a:latin typeface="TimesTen-Roman"/>
              </a:rPr>
              <a:t>, a value that is barely sufficient to sustain life</a:t>
            </a:r>
            <a:endParaRPr lang="en-US" sz="1800" b="0" i="0" u="none" strike="noStrike" baseline="0" dirty="0">
              <a:latin typeface="TimesTen-Roman"/>
            </a:endParaRPr>
          </a:p>
          <a:p>
            <a:pPr algn="l"/>
            <a:r>
              <a:rPr lang="sr-Latn-RS" sz="1800" b="0" i="0" u="none" strike="noStrike" baseline="0" dirty="0">
                <a:latin typeface="TimesTen-Roman"/>
              </a:rPr>
              <a:t>Conversely, there are</a:t>
            </a:r>
            <a:r>
              <a:rPr lang="en-US" sz="1800" b="0" i="0" u="none" strike="noStrike" baseline="0" dirty="0">
                <a:latin typeface="TimesTen-Roman"/>
              </a:rPr>
              <a:t> some conditions in which </a:t>
            </a:r>
            <a:r>
              <a:rPr lang="en-US" sz="1800" b="0" i="0" u="none" strike="noStrike" baseline="0" dirty="0">
                <a:solidFill>
                  <a:srgbClr val="FF0000"/>
                </a:solidFill>
                <a:latin typeface="TimesTen-Roman"/>
              </a:rPr>
              <a:t>there is excessive production of red blood cells</a:t>
            </a:r>
            <a:r>
              <a:rPr lang="en-US" sz="1800" b="0" i="0" u="none" strike="noStrike" baseline="0" dirty="0">
                <a:latin typeface="TimesTen-Roman"/>
              </a:rPr>
              <a:t>, resulting in </a:t>
            </a:r>
            <a:r>
              <a:rPr lang="en-US" sz="1800" b="0" i="1" u="none" strike="noStrike" baseline="0" dirty="0">
                <a:solidFill>
                  <a:srgbClr val="FF0000"/>
                </a:solidFill>
                <a:latin typeface="TimesTen-Italic"/>
              </a:rPr>
              <a:t>polycythemia</a:t>
            </a:r>
            <a:endParaRPr lang="en-US" sz="1800" b="0" i="1" u="none" strike="noStrike" baseline="0" dirty="0">
              <a:solidFill>
                <a:srgbClr val="FF0000"/>
              </a:solidFill>
              <a:latin typeface="TimesTen-Italic"/>
            </a:endParaRPr>
          </a:p>
          <a:p>
            <a:pPr algn="l"/>
            <a:r>
              <a:rPr lang="sr-Latn-RS" sz="1800" b="0" i="0" u="none" strike="noStrike" baseline="0" dirty="0">
                <a:latin typeface="TimesTen-Roman"/>
              </a:rPr>
              <a:t>In these</a:t>
            </a:r>
            <a:r>
              <a:rPr lang="en-US" sz="1800" b="0" i="0" u="none" strike="noStrike" baseline="0" dirty="0">
                <a:latin typeface="TimesTen-Roman"/>
              </a:rPr>
              <a:t> conditions, the hematocrit can rise to 0.65</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22977" y="3716320"/>
            <a:ext cx="3332466" cy="303244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Constituents of Extracellular</a:t>
            </a:r>
            <a:br>
              <a:rPr lang="en-US" dirty="0">
                <a:solidFill>
                  <a:schemeClr val="tx1"/>
                </a:solidFill>
              </a:rPr>
            </a:br>
            <a:r>
              <a:rPr lang="en-US" dirty="0">
                <a:solidFill>
                  <a:schemeClr val="tx1"/>
                </a:solidFill>
              </a:rPr>
              <a:t>and Intracellular Fluids</a:t>
            </a:r>
            <a:endParaRPr lang="sr-Latn-RS" dirty="0">
              <a:solidFill>
                <a:schemeClr val="tx1"/>
              </a:solidFill>
            </a:endParaRPr>
          </a:p>
        </p:txBody>
      </p:sp>
      <p:sp>
        <p:nvSpPr>
          <p:cNvPr id="3" name="Content Placeholder 2"/>
          <p:cNvSpPr>
            <a:spLocks noGrp="1"/>
          </p:cNvSpPr>
          <p:nvPr>
            <p:ph idx="1"/>
          </p:nvPr>
        </p:nvSpPr>
        <p:spPr>
          <a:xfrm>
            <a:off x="610710" y="1894400"/>
            <a:ext cx="7034690" cy="4458817"/>
          </a:xfrm>
        </p:spPr>
        <p:txBody>
          <a:bodyPr/>
          <a:lstStyle/>
          <a:p>
            <a:pPr algn="l"/>
            <a:r>
              <a:rPr lang="en-US" sz="1800" b="0" i="0" u="none" strike="noStrike" baseline="0" dirty="0">
                <a:latin typeface="TimesTen-Roman"/>
              </a:rPr>
              <a:t>Because the plasma and interstitial fluid are separated only by highly permeable capillary membranes, </a:t>
            </a:r>
            <a:r>
              <a:rPr lang="en-US" sz="1800" b="0" i="0" u="none" strike="noStrike" baseline="0" dirty="0">
                <a:solidFill>
                  <a:srgbClr val="FF0000"/>
                </a:solidFill>
                <a:latin typeface="TimesTen-Roman"/>
              </a:rPr>
              <a:t>their </a:t>
            </a:r>
            <a:r>
              <a:rPr lang="sr-Latn-RS" sz="1800" b="0" i="0" u="none" strike="noStrike" baseline="0" dirty="0">
                <a:solidFill>
                  <a:srgbClr val="FF0000"/>
                </a:solidFill>
                <a:latin typeface="TimesTen-Roman"/>
              </a:rPr>
              <a:t>ionic composition is similar</a:t>
            </a:r>
            <a:endParaRPr lang="en-US" sz="1800" b="0" i="0" u="none" strike="noStrike" baseline="0" dirty="0">
              <a:solidFill>
                <a:srgbClr val="FF0000"/>
              </a:solidFill>
              <a:latin typeface="TimesTen-Roman"/>
            </a:endParaRPr>
          </a:p>
          <a:p>
            <a:pPr algn="l"/>
            <a:r>
              <a:rPr lang="sr-Latn-RS" sz="1800" b="0" i="0" u="none" strike="noStrike" baseline="0" dirty="0">
                <a:latin typeface="TimesTen-Roman"/>
              </a:rPr>
              <a:t>The most important difference</a:t>
            </a:r>
            <a:r>
              <a:rPr lang="en-US" sz="1800" b="0" i="0" u="none" strike="noStrike" baseline="0" dirty="0">
                <a:latin typeface="TimesTen-Roman"/>
              </a:rPr>
              <a:t> between these two compartments is the </a:t>
            </a:r>
            <a:r>
              <a:rPr lang="en-US" sz="1800" b="0" i="0" u="none" strike="noStrike" baseline="0" dirty="0">
                <a:solidFill>
                  <a:srgbClr val="FF0000"/>
                </a:solidFill>
                <a:latin typeface="TimesTen-Roman"/>
              </a:rPr>
              <a:t>higher concentration of protein in the plasma</a:t>
            </a:r>
            <a:endParaRPr lang="en-US" sz="1800" b="0" i="0" u="none" strike="noStrike" baseline="0" dirty="0">
              <a:solidFill>
                <a:srgbClr val="FF0000"/>
              </a:solidFill>
              <a:latin typeface="TimesTen-Roman"/>
            </a:endParaRPr>
          </a:p>
          <a:p>
            <a:pPr algn="l"/>
            <a:r>
              <a:rPr lang="en-US" sz="1800" b="0" i="0" u="none" strike="noStrike" baseline="0" dirty="0">
                <a:latin typeface="TimesTen-Roman"/>
              </a:rPr>
              <a:t>Because of the </a:t>
            </a:r>
            <a:r>
              <a:rPr lang="en-US" sz="1800" b="0" i="1" u="none" strike="noStrike" baseline="0" dirty="0" err="1">
                <a:latin typeface="TimesTen-Italic"/>
              </a:rPr>
              <a:t>Donnan</a:t>
            </a:r>
            <a:r>
              <a:rPr lang="en-US" sz="1800" b="0" i="1" u="none" strike="noStrike" baseline="0" dirty="0">
                <a:latin typeface="TimesTen-Italic"/>
              </a:rPr>
              <a:t> effect, </a:t>
            </a:r>
            <a:r>
              <a:rPr lang="en-US" sz="1800" b="0" i="0" u="none" strike="noStrike" baseline="0" dirty="0">
                <a:latin typeface="TimesTen-Roman"/>
              </a:rPr>
              <a:t>the concentration of positively charged ions (cations) is slightly greater (about 2 percent) in the plasma than in the interstitial </a:t>
            </a:r>
            <a:r>
              <a:rPr lang="sr-Latn-RS" sz="1800" b="0" i="0" u="none" strike="noStrike" baseline="0" dirty="0">
                <a:latin typeface="TimesTen-Roman"/>
              </a:rPr>
              <a:t>fluid</a:t>
            </a:r>
            <a:endParaRPr lang="en-US" sz="1800" b="0" i="0" u="none" strike="noStrike" baseline="0" dirty="0">
              <a:latin typeface="TimesTen-Roman"/>
            </a:endParaRPr>
          </a:p>
          <a:p>
            <a:pPr algn="l"/>
            <a:r>
              <a:rPr lang="en-US" sz="1800" b="0" i="0" u="none" strike="noStrike" baseline="0" dirty="0">
                <a:solidFill>
                  <a:srgbClr val="FF0000"/>
                </a:solidFill>
                <a:latin typeface="TimesTen-Roman"/>
              </a:rPr>
              <a:t>The plasma proteins have a net negative charge </a:t>
            </a:r>
            <a:r>
              <a:rPr lang="en-US" sz="1800" b="0" i="0" u="none" strike="noStrike" baseline="0" dirty="0">
                <a:latin typeface="TimesTen-Roman"/>
              </a:rPr>
              <a:t>and, therefore, tend to bind cations, such as sodium and potassium ions, thus holding extra amounts of these cations in the plasma along with the </a:t>
            </a:r>
            <a:r>
              <a:rPr lang="sr-Latn-RS" sz="1800" b="0" i="0" u="none" strike="noStrike" baseline="0" dirty="0">
                <a:latin typeface="TimesTen-Roman"/>
              </a:rPr>
              <a:t>plasma proteins</a:t>
            </a:r>
            <a:endParaRPr lang="en-US" sz="1800" b="0" i="0" u="none" strike="noStrike" baseline="0" dirty="0">
              <a:latin typeface="TimesTen-Roman"/>
            </a:endParaRPr>
          </a:p>
          <a:p>
            <a:pPr algn="l"/>
            <a:r>
              <a:rPr lang="sr-Latn-RS" sz="1800" b="0" i="0" u="none" strike="noStrike" baseline="0" dirty="0">
                <a:latin typeface="TimesTen-Roman"/>
              </a:rPr>
              <a:t>Conversely, </a:t>
            </a:r>
            <a:r>
              <a:rPr lang="sr-Latn-RS" sz="1800" b="0" i="0" u="none" strike="noStrike" baseline="0" dirty="0">
                <a:solidFill>
                  <a:srgbClr val="FF0000"/>
                </a:solidFill>
                <a:latin typeface="TimesTen-Roman"/>
              </a:rPr>
              <a:t>negatively charged ions</a:t>
            </a:r>
            <a:r>
              <a:rPr lang="en-US" sz="1800" b="0" i="0" u="none" strike="noStrike" baseline="0" dirty="0">
                <a:solidFill>
                  <a:srgbClr val="FF0000"/>
                </a:solidFill>
                <a:latin typeface="TimesTen-Roman"/>
              </a:rPr>
              <a:t> (anions) tend to have a slightly higher concentration in the interstitial fluid compared with the plasma</a:t>
            </a:r>
            <a:r>
              <a:rPr lang="en-US" sz="1800" b="0" i="0" u="none" strike="noStrike" baseline="0" dirty="0">
                <a:latin typeface="TimesTen-Roman"/>
              </a:rPr>
              <a:t>, because the negative charges of the plasma proteins repel the negatively charged anions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54472" y="3155576"/>
            <a:ext cx="4437528" cy="3702424"/>
          </a:xfrm>
          <a:prstGeom prst="rect">
            <a:avLst/>
          </a:prstGeom>
        </p:spPr>
      </p:pic>
    </p:spTree>
  </p:cSld>
  <p:clrMapOvr>
    <a:masterClrMapping/>
  </p:clrMapOvr>
</p:sld>
</file>

<file path=ppt/theme/theme1.xml><?xml version="1.0" encoding="utf-8"?>
<a:theme xmlns:a="http://schemas.openxmlformats.org/drawingml/2006/main" name="161716-doctor-template-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28137</Words>
  <Application>WPS Presentation</Application>
  <PresentationFormat>Widescreen</PresentationFormat>
  <Paragraphs>323</Paragraphs>
  <Slides>45</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SimSun</vt:lpstr>
      <vt:lpstr>Wingdings</vt:lpstr>
      <vt:lpstr>Times New Roman</vt:lpstr>
      <vt:lpstr>TimesTen-Roman</vt:lpstr>
      <vt:lpstr>Segoe Print</vt:lpstr>
      <vt:lpstr>TimesTen-Italic</vt:lpstr>
      <vt:lpstr>Calibri</vt:lpstr>
      <vt:lpstr>Microsoft YaHei</vt:lpstr>
      <vt:lpstr>Arial Unicode MS</vt:lpstr>
      <vt:lpstr>Calibri</vt:lpstr>
      <vt:lpstr>SymbolBS-B</vt:lpstr>
      <vt:lpstr>Helvetica-Condensed-Black</vt:lpstr>
      <vt:lpstr>SymbolBS</vt:lpstr>
      <vt:lpstr>161716-doctor-template-16x9</vt:lpstr>
      <vt:lpstr>Metabolism of water and elements. Metabolism water and elements, inorganic substances – minerals; Tissues; Liver.</vt:lpstr>
      <vt:lpstr>Daily Intake of Water</vt:lpstr>
      <vt:lpstr>Daily Loss of Body Water</vt:lpstr>
      <vt:lpstr>Body Fluid Compartments</vt:lpstr>
      <vt:lpstr>Intracellular Fluid Compartment</vt:lpstr>
      <vt:lpstr>Extracellular Fluid Compartment</vt:lpstr>
      <vt:lpstr>Blood Volume</vt:lpstr>
      <vt:lpstr>Hematocrit (Packed Red Cell Volume)</vt:lpstr>
      <vt:lpstr>Constituents of Extracellular and Intracellular Fluids</vt:lpstr>
      <vt:lpstr>Constituents of Extracellular and Intracellular Fluids</vt:lpstr>
      <vt:lpstr>Multiple Functions of the Kidneys in Homeostasis</vt:lpstr>
      <vt:lpstr>Reabsorption and Secretion by the Renal Tubules</vt:lpstr>
      <vt:lpstr>Proximal Tubular Reabsorption</vt:lpstr>
      <vt:lpstr>Solute and Water Transport in the Loop of Henle</vt:lpstr>
      <vt:lpstr>Distal Tubule</vt:lpstr>
      <vt:lpstr>Medullary Collecting Duct</vt:lpstr>
      <vt:lpstr>Antidiuretic Hormone Controls Urine Concentration</vt:lpstr>
      <vt:lpstr>Regulation of Potassium Excretion and Potassium Concentration in Extracellular Fluid</vt:lpstr>
      <vt:lpstr>Regulation of Potassium Excretion and Potassium Concentration in Extracellular Fluid</vt:lpstr>
      <vt:lpstr>Regulation of Internal Potassium Distribution</vt:lpstr>
      <vt:lpstr>Regulation of Internal Potassium Distribution</vt:lpstr>
      <vt:lpstr>Regulation of Internal Potassium Distribution</vt:lpstr>
      <vt:lpstr>Control of Renal Calcium Excretion and Extracellular Calcium Ion Concentration</vt:lpstr>
      <vt:lpstr>Control of Renal Calcium Excretion and Extracellular Calcium Ion Concentration</vt:lpstr>
      <vt:lpstr>Control of Renal Magnesium Excretion and Extracellular Magnesium Ion Concentration</vt:lpstr>
      <vt:lpstr>Renal and Circulatory Effects of Aldosterone</vt:lpstr>
      <vt:lpstr>Iron Metabolism</vt:lpstr>
      <vt:lpstr>Transport and Storage of Iron</vt:lpstr>
      <vt:lpstr>Transport and Storage of Iron</vt:lpstr>
      <vt:lpstr>Classification of anemias</vt:lpstr>
      <vt:lpstr>The Liver as an Organ</vt:lpstr>
      <vt:lpstr>Metabolic Functions of the Liver</vt:lpstr>
      <vt:lpstr>Fat Metabolism</vt:lpstr>
      <vt:lpstr>Fat Metabolism</vt:lpstr>
      <vt:lpstr>Protein Metabolism</vt:lpstr>
      <vt:lpstr>Other Metabolic Functions of the Liver</vt:lpstr>
      <vt:lpstr>Other Metabolic Functions of the Liver</vt:lpstr>
      <vt:lpstr>Other Metabolic Functions of the Liver</vt:lpstr>
      <vt:lpstr>Measurement of Bilirubin in the Bile as a Clinical Diagnostic Tool</vt:lpstr>
      <vt:lpstr>Measurement of Bilirubin in the Bile as a Clinical Diagnostic Tool</vt:lpstr>
      <vt:lpstr>Measurement of Bilirubin in the Bile as a Clinical Diagnostic Tool</vt:lpstr>
      <vt:lpstr>Jaundice—Excess Bilirubin in the Extracellular Fluid</vt:lpstr>
      <vt:lpstr>Jaundice—Excess Bilirubin in the Extracellular Fluid</vt:lpstr>
      <vt:lpstr>Hemolytic Jaundice Is Caused by Hemolysis of Red Blood Cells</vt:lpstr>
      <vt:lpstr>Obstructive Jaundice Is Caused by Obstruction of Bile Ducts or Liver Disease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Petar Canovic</dc:creator>
  <cp:lastModifiedBy>Marina Mitrovic</cp:lastModifiedBy>
  <cp:revision>44</cp:revision>
  <dcterms:created xsi:type="dcterms:W3CDTF">2023-09-04T09:18:00Z</dcterms:created>
  <dcterms:modified xsi:type="dcterms:W3CDTF">2023-09-10T06:32:20Z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20235B98CB194E318916D325D6541D7F</vt:lpwstr>
  </property>
  <property fmtid="{D5CDD505-2E9C-101B-9397-08002B2CF9AE}" pid="3" name="KSOProductBuildVer">
    <vt:lpwstr>1033-11.2.0.11537</vt:lpwstr>
  </property>
</Properties>
</file>